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258" r:id="rId4"/>
    <p:sldId id="259" r:id="rId5"/>
    <p:sldId id="260" r:id="rId6"/>
    <p:sldId id="262" r:id="rId7"/>
    <p:sldId id="263" r:id="rId8"/>
    <p:sldId id="271" r:id="rId9"/>
    <p:sldId id="272" r:id="rId10"/>
    <p:sldId id="273" r:id="rId11"/>
    <p:sldId id="275" r:id="rId12"/>
    <p:sldId id="276" r:id="rId13"/>
    <p:sldId id="277" r:id="rId14"/>
    <p:sldId id="279" r:id="rId15"/>
    <p:sldId id="280" r:id="rId16"/>
    <p:sldId id="282" r:id="rId17"/>
    <p:sldId id="285" r:id="rId18"/>
    <p:sldId id="286" r:id="rId19"/>
    <p:sldId id="287" r:id="rId20"/>
    <p:sldId id="288" r:id="rId21"/>
    <p:sldId id="289" r:id="rId22"/>
    <p:sldId id="291" r:id="rId23"/>
    <p:sldId id="292" r:id="rId24"/>
    <p:sldId id="293" r:id="rId25"/>
    <p:sldId id="294" r:id="rId26"/>
    <p:sldId id="295" r:id="rId27"/>
    <p:sldId id="296" r:id="rId28"/>
    <p:sldId id="297" r:id="rId29"/>
    <p:sldId id="298" r:id="rId30"/>
    <p:sldId id="299" r:id="rId31"/>
    <p:sldId id="300" r:id="rId32"/>
    <p:sldId id="302" r:id="rId33"/>
    <p:sldId id="303" r:id="rId34"/>
    <p:sldId id="304" r:id="rId35"/>
    <p:sldId id="305" r:id="rId36"/>
    <p:sldId id="306" r:id="rId37"/>
    <p:sldId id="307" r:id="rId38"/>
    <p:sldId id="308" r:id="rId39"/>
    <p:sldId id="310" r:id="rId40"/>
    <p:sldId id="311" r:id="rId41"/>
    <p:sldId id="313" r:id="rId42"/>
    <p:sldId id="317" r:id="rId43"/>
    <p:sldId id="318" r:id="rId4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32"/>
  </p:normalViewPr>
  <p:slideViewPr>
    <p:cSldViewPr snapToGrid="0" snapToObjects="1">
      <p:cViewPr varScale="1">
        <p:scale>
          <a:sx n="95" d="100"/>
          <a:sy n="95" d="100"/>
        </p:scale>
        <p:origin x="28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ondertitel">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778000" y="2298700"/>
            <a:ext cx="20828000" cy="4648200"/>
          </a:xfrm>
          <a:prstGeom prst="rect">
            <a:avLst/>
          </a:prstGeom>
        </p:spPr>
        <p:txBody>
          <a:bodyPr anchor="b"/>
          <a:lstStyle/>
          <a:p>
            <a:r>
              <a:t>Titeltekst</a:t>
            </a:r>
          </a:p>
        </p:txBody>
      </p:sp>
      <p:sp>
        <p:nvSpPr>
          <p:cNvPr id="12" name="Hoofdtekst - niveau één…"/>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quot;Typ hier een citaat.&quot;"/>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 hier een citaat." </a:t>
            </a:r>
          </a:p>
        </p:txBody>
      </p:sp>
      <p:sp>
        <p:nvSpPr>
          <p:cNvPr id="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0">
    <p:bg>
      <p:bgPr>
        <a:gradFill flip="none" rotWithShape="1">
          <a:gsLst>
            <a:gs pos="0">
              <a:srgbClr val="FFFFFF"/>
            </a:gs>
            <a:gs pos="50000">
              <a:srgbClr val="FAFAFA"/>
            </a:gs>
            <a:gs pos="100000">
              <a:srgbClr val="CFCFCF"/>
            </a:gs>
          </a:gsLst>
          <a:lin ang="5400000" scaled="0"/>
        </a:gradFill>
        <a:effectLst/>
      </p:bgPr>
    </p:bg>
    <p:spTree>
      <p:nvGrpSpPr>
        <p:cNvPr id="1" name=""/>
        <p:cNvGrpSpPr/>
        <p:nvPr/>
      </p:nvGrpSpPr>
      <p:grpSpPr>
        <a:xfrm>
          <a:off x="0" y="0"/>
          <a:ext cx="0" cy="0"/>
          <a:chOff x="0" y="0"/>
          <a:chExt cx="0" cy="0"/>
        </a:xfrm>
      </p:grpSpPr>
      <p:pic>
        <p:nvPicPr>
          <p:cNvPr id="117" name="Picture 6" descr="Picture 6"/>
          <p:cNvPicPr>
            <a:picLocks noChangeAspect="1"/>
          </p:cNvPicPr>
          <p:nvPr/>
        </p:nvPicPr>
        <p:blipFill>
          <a:blip r:embed="rId2"/>
          <a:stretch>
            <a:fillRect/>
          </a:stretch>
        </p:blipFill>
        <p:spPr>
          <a:xfrm>
            <a:off x="3048000" y="0"/>
            <a:ext cx="18288000" cy="2162176"/>
          </a:xfrm>
          <a:prstGeom prst="rect">
            <a:avLst/>
          </a:prstGeom>
          <a:ln w="12700">
            <a:miter lim="400000"/>
          </a:ln>
        </p:spPr>
      </p:pic>
      <p:sp>
        <p:nvSpPr>
          <p:cNvPr id="118" name="Titeltekst"/>
          <p:cNvSpPr txBox="1">
            <a:spLocks noGrp="1"/>
          </p:cNvSpPr>
          <p:nvPr>
            <p:ph type="title"/>
          </p:nvPr>
        </p:nvSpPr>
        <p:spPr>
          <a:xfrm>
            <a:off x="7391400" y="1528746"/>
            <a:ext cx="12755881" cy="2586056"/>
          </a:xfrm>
          <a:prstGeom prst="rect">
            <a:avLst/>
          </a:prstGeom>
        </p:spPr>
        <p:txBody>
          <a:bodyPr lIns="91439" tIns="91439" rIns="91439" bIns="91439"/>
          <a:lstStyle>
            <a:lvl1pPr algn="r" defTabSz="1828800">
              <a:lnSpc>
                <a:spcPct val="90000"/>
              </a:lnSpc>
              <a:defRPr sz="8000" cap="all">
                <a:latin typeface="Cambria"/>
                <a:ea typeface="Cambria"/>
                <a:cs typeface="Cambria"/>
                <a:sym typeface="Cambria"/>
              </a:defRPr>
            </a:lvl1pPr>
          </a:lstStyle>
          <a:p>
            <a:r>
              <a:t>Titeltekst</a:t>
            </a:r>
          </a:p>
        </p:txBody>
      </p:sp>
      <p:sp>
        <p:nvSpPr>
          <p:cNvPr id="119" name="Hoofdtekst - niveau één…"/>
          <p:cNvSpPr txBox="1">
            <a:spLocks noGrp="1"/>
          </p:cNvSpPr>
          <p:nvPr>
            <p:ph type="body" sz="half" idx="1"/>
          </p:nvPr>
        </p:nvSpPr>
        <p:spPr>
          <a:xfrm>
            <a:off x="4236720" y="4389120"/>
            <a:ext cx="15910561" cy="8138160"/>
          </a:xfrm>
          <a:prstGeom prst="rect">
            <a:avLst/>
          </a:prstGeom>
        </p:spPr>
        <p:txBody>
          <a:bodyPr lIns="91439" tIns="91439" rIns="91439" bIns="91439" anchor="t"/>
          <a:lstStyle>
            <a:lvl1pPr marL="457200" indent="-457200" defTabSz="1828800">
              <a:lnSpc>
                <a:spcPct val="90000"/>
              </a:lnSpc>
              <a:spcBef>
                <a:spcPts val="2000"/>
              </a:spcBef>
              <a:buSzPct val="100000"/>
              <a:buFont typeface="Arial"/>
              <a:defRPr sz="4400">
                <a:latin typeface="Calibri"/>
                <a:ea typeface="Calibri"/>
                <a:cs typeface="Calibri"/>
                <a:sym typeface="Calibri"/>
              </a:defRPr>
            </a:lvl1pPr>
            <a:lvl2pPr marL="960119" indent="-502919" defTabSz="1828800">
              <a:lnSpc>
                <a:spcPct val="90000"/>
              </a:lnSpc>
              <a:spcBef>
                <a:spcPts val="2000"/>
              </a:spcBef>
              <a:buSzPct val="100000"/>
              <a:buFont typeface="Arial"/>
              <a:defRPr sz="4400">
                <a:latin typeface="Calibri"/>
                <a:ea typeface="Calibri"/>
                <a:cs typeface="Calibri"/>
                <a:sym typeface="Calibri"/>
              </a:defRPr>
            </a:lvl2pPr>
            <a:lvl3pPr marL="1473200" indent="-558800" defTabSz="1828800">
              <a:lnSpc>
                <a:spcPct val="90000"/>
              </a:lnSpc>
              <a:spcBef>
                <a:spcPts val="2000"/>
              </a:spcBef>
              <a:buSzPct val="100000"/>
              <a:buFont typeface="Arial"/>
              <a:defRPr sz="4400">
                <a:latin typeface="Calibri"/>
                <a:ea typeface="Calibri"/>
                <a:cs typeface="Calibri"/>
                <a:sym typeface="Calibri"/>
              </a:defRPr>
            </a:lvl3pPr>
            <a:lvl4pPr marL="2000250" indent="-628650" defTabSz="1828800">
              <a:lnSpc>
                <a:spcPct val="90000"/>
              </a:lnSpc>
              <a:spcBef>
                <a:spcPts val="2000"/>
              </a:spcBef>
              <a:buSzPct val="100000"/>
              <a:buFont typeface="Arial"/>
              <a:defRPr sz="4400">
                <a:latin typeface="Calibri"/>
                <a:ea typeface="Calibri"/>
                <a:cs typeface="Calibri"/>
                <a:sym typeface="Calibri"/>
              </a:defRPr>
            </a:lvl4pPr>
            <a:lvl5pPr marL="2457450" indent="-628650" defTabSz="1828800">
              <a:lnSpc>
                <a:spcPct val="90000"/>
              </a:lnSpc>
              <a:spcBef>
                <a:spcPts val="2000"/>
              </a:spcBef>
              <a:buSzPct val="100000"/>
              <a:buFont typeface="Arial"/>
              <a:defRPr sz="4400">
                <a:latin typeface="Calibri"/>
                <a:ea typeface="Calibri"/>
                <a:cs typeface="Calibri"/>
                <a:sym typeface="Calibri"/>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20" name="Dianummer"/>
          <p:cNvSpPr txBox="1">
            <a:spLocks noGrp="1"/>
          </p:cNvSpPr>
          <p:nvPr>
            <p:ph type="sldNum" sz="quarter" idx="2"/>
          </p:nvPr>
        </p:nvSpPr>
        <p:spPr>
          <a:xfrm>
            <a:off x="19694227" y="911316"/>
            <a:ext cx="453054" cy="431622"/>
          </a:xfrm>
          <a:prstGeom prst="rect">
            <a:avLst/>
          </a:prstGeom>
        </p:spPr>
        <p:txBody>
          <a:bodyPr lIns="91439" tIns="91439" rIns="91439" bIns="91439" anchor="ctr"/>
          <a:lstStyle>
            <a:lvl1pPr algn="r" defTabSz="914400">
              <a:defRPr sz="2000">
                <a:solidFill>
                  <a:srgbClr val="888888"/>
                </a:solidFill>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eltekst"/>
          <p:cNvSpPr txBox="1">
            <a:spLocks noGrp="1"/>
          </p:cNvSpPr>
          <p:nvPr>
            <p:ph type="title"/>
          </p:nvPr>
        </p:nvSpPr>
        <p:spPr>
          <a:xfrm>
            <a:off x="635000" y="9512300"/>
            <a:ext cx="23114000" cy="2006600"/>
          </a:xfrm>
          <a:prstGeom prst="rect">
            <a:avLst/>
          </a:prstGeom>
        </p:spPr>
        <p:txBody>
          <a:bodyPr anchor="b"/>
          <a:lstStyle/>
          <a:p>
            <a:r>
              <a:t>Titeltekst</a:t>
            </a:r>
          </a:p>
        </p:txBody>
      </p:sp>
      <p:sp>
        <p:nvSpPr>
          <p:cNvPr id="22" name="Hoofdtekst - niveau één…"/>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Titeltekst"/>
          <p:cNvSpPr txBox="1">
            <a:spLocks noGrp="1"/>
          </p:cNvSpPr>
          <p:nvPr>
            <p:ph type="title"/>
          </p:nvPr>
        </p:nvSpPr>
        <p:spPr>
          <a:xfrm>
            <a:off x="1778000" y="4533900"/>
            <a:ext cx="20828000" cy="4648200"/>
          </a:xfrm>
          <a:prstGeom prst="rect">
            <a:avLst/>
          </a:prstGeom>
        </p:spPr>
        <p:txBody>
          <a:bodyPr/>
          <a:lstStyle/>
          <a:p>
            <a:r>
              <a:t>Titeltekst</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eltekst"/>
          <p:cNvSpPr txBox="1">
            <a:spLocks noGrp="1"/>
          </p:cNvSpPr>
          <p:nvPr>
            <p:ph type="title"/>
          </p:nvPr>
        </p:nvSpPr>
        <p:spPr>
          <a:xfrm>
            <a:off x="1651000" y="952500"/>
            <a:ext cx="10223500" cy="5549900"/>
          </a:xfrm>
          <a:prstGeom prst="rect">
            <a:avLst/>
          </a:prstGeom>
        </p:spPr>
        <p:txBody>
          <a:bodyPr anchor="b"/>
          <a:lstStyle>
            <a:lvl1pPr>
              <a:defRPr sz="8400"/>
            </a:lvl1pPr>
          </a:lstStyle>
          <a:p>
            <a:r>
              <a:t>Titeltekst</a:t>
            </a:r>
          </a:p>
        </p:txBody>
      </p:sp>
      <p:sp>
        <p:nvSpPr>
          <p:cNvPr id="40" name="Hoofdtekst - niveau één…"/>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Titeltekst"/>
          <p:cNvSpPr txBox="1">
            <a:spLocks noGrp="1"/>
          </p:cNvSpPr>
          <p:nvPr>
            <p:ph type="title"/>
          </p:nvPr>
        </p:nvSpPr>
        <p:spPr>
          <a:prstGeom prst="rect">
            <a:avLst/>
          </a:prstGeom>
        </p:spPr>
        <p:txBody>
          <a:bodyPr/>
          <a:lstStyle/>
          <a:p>
            <a:r>
              <a:t>Titeltekst</a:t>
            </a:r>
          </a:p>
        </p:txBody>
      </p:sp>
      <p:sp>
        <p:nvSpPr>
          <p:cNvPr id="4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Titeltekst"/>
          <p:cNvSpPr txBox="1">
            <a:spLocks noGrp="1"/>
          </p:cNvSpPr>
          <p:nvPr>
            <p:ph type="title"/>
          </p:nvPr>
        </p:nvSpPr>
        <p:spPr>
          <a:prstGeom prst="rect">
            <a:avLst/>
          </a:prstGeom>
        </p:spPr>
        <p:txBody>
          <a:bodyPr/>
          <a:lstStyle/>
          <a:p>
            <a:r>
              <a:t>Titeltekst</a:t>
            </a:r>
          </a:p>
        </p:txBody>
      </p:sp>
      <p:sp>
        <p:nvSpPr>
          <p:cNvPr id="57" name="Hoofdtekst - niveau één…"/>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eltekst"/>
          <p:cNvSpPr txBox="1">
            <a:spLocks noGrp="1"/>
          </p:cNvSpPr>
          <p:nvPr>
            <p:ph type="title"/>
          </p:nvPr>
        </p:nvSpPr>
        <p:spPr>
          <a:prstGeom prst="rect">
            <a:avLst/>
          </a:prstGeom>
        </p:spPr>
        <p:txBody>
          <a:bodyPr/>
          <a:lstStyle/>
          <a:p>
            <a:r>
              <a:t>Titeltekst</a:t>
            </a:r>
          </a:p>
        </p:txBody>
      </p:sp>
      <p:sp>
        <p:nvSpPr>
          <p:cNvPr id="67" name="Hoofdtekst - niveau één…"/>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75" name="Hoofdtekst - niveau één…"/>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Titeltekst</a:t>
            </a:r>
          </a:p>
        </p:txBody>
      </p:sp>
      <p:sp>
        <p:nvSpPr>
          <p:cNvPr id="3" name="Hoofdtekst - niveau één…"/>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LOK_Logo_large.jpg" descr="LOK_Logo_large.jpg"/>
          <p:cNvPicPr>
            <a:picLocks noChangeAspect="1"/>
          </p:cNvPicPr>
          <p:nvPr/>
        </p:nvPicPr>
        <p:blipFill>
          <a:blip r:embed="rId2"/>
          <a:stretch>
            <a:fillRect/>
          </a:stretch>
        </p:blipFill>
        <p:spPr>
          <a:xfrm>
            <a:off x="5012761" y="7463084"/>
            <a:ext cx="13935115" cy="5644917"/>
          </a:xfrm>
          <a:prstGeom prst="rect">
            <a:avLst/>
          </a:prstGeom>
          <a:ln w="12700">
            <a:miter lim="400000"/>
          </a:ln>
        </p:spPr>
      </p:pic>
      <p:sp>
        <p:nvSpPr>
          <p:cNvPr id="130" name="webinar…"/>
          <p:cNvSpPr txBox="1"/>
          <p:nvPr/>
        </p:nvSpPr>
        <p:spPr>
          <a:xfrm>
            <a:off x="4423260" y="459502"/>
            <a:ext cx="15114119" cy="6060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9600" b="0">
                <a:solidFill>
                  <a:schemeClr val="accent1">
                    <a:lumOff val="16847"/>
                  </a:schemeClr>
                </a:solidFill>
                <a:effectLst>
                  <a:outerShdw blurRad="12700" dist="25400" dir="18900000" rotWithShape="0">
                    <a:srgbClr val="000000"/>
                  </a:outerShdw>
                </a:effectLst>
                <a:latin typeface="+mn-lt"/>
                <a:ea typeface="+mn-ea"/>
                <a:cs typeface="+mn-cs"/>
                <a:sym typeface="Helvetica Neue Medium"/>
              </a:defRPr>
            </a:pPr>
            <a:r>
              <a:t>webinar</a:t>
            </a:r>
          </a:p>
          <a:p>
            <a:pPr>
              <a:defRPr sz="9600" b="0">
                <a:solidFill>
                  <a:schemeClr val="accent1">
                    <a:lumOff val="16847"/>
                  </a:schemeClr>
                </a:solidFill>
                <a:effectLst>
                  <a:outerShdw blurRad="12700" dist="25400" dir="18900000" rotWithShape="0">
                    <a:srgbClr val="000000"/>
                  </a:outerShdw>
                </a:effectLst>
                <a:latin typeface="+mn-lt"/>
                <a:ea typeface="+mn-ea"/>
                <a:cs typeface="+mn-cs"/>
                <a:sym typeface="Helvetica Neue Medium"/>
              </a:defRPr>
            </a:pPr>
            <a:r>
              <a:t>HYBRIDE KERK</a:t>
            </a:r>
          </a:p>
          <a:p>
            <a:pPr>
              <a:defRPr sz="9600" b="0">
                <a:solidFill>
                  <a:schemeClr val="accent1">
                    <a:lumOff val="16847"/>
                  </a:schemeClr>
                </a:solidFill>
                <a:effectLst>
                  <a:outerShdw blurRad="12700" dist="25400" dir="18900000" rotWithShape="0">
                    <a:srgbClr val="000000"/>
                  </a:outerShdw>
                </a:effectLst>
                <a:latin typeface="+mn-lt"/>
                <a:ea typeface="+mn-ea"/>
                <a:cs typeface="+mn-cs"/>
                <a:sym typeface="Helvetica Neue Medium"/>
              </a:defRPr>
            </a:pPr>
            <a:r>
              <a:t>donderdag 27 januari 2022</a:t>
            </a:r>
          </a:p>
          <a:p>
            <a:pPr>
              <a:defRPr sz="9600" b="0">
                <a:solidFill>
                  <a:schemeClr val="accent1">
                    <a:lumOff val="16847"/>
                  </a:schemeClr>
                </a:solidFill>
                <a:effectLst>
                  <a:outerShdw blurRad="12700" dist="25400" dir="18900000" rotWithShape="0">
                    <a:srgbClr val="000000"/>
                  </a:outerShdw>
                </a:effectLst>
                <a:latin typeface="+mn-lt"/>
                <a:ea typeface="+mn-ea"/>
                <a:cs typeface="+mn-cs"/>
                <a:sym typeface="Helvetica Neue Medium"/>
              </a:defRPr>
            </a:pPr>
            <a:r>
              <a:t>20.00 uur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 Online plus offline is drie.…"/>
          <p:cNvSpPr txBox="1">
            <a:spLocks noGrp="1"/>
          </p:cNvSpPr>
          <p:nvPr>
            <p:ph type="subTitle" idx="1"/>
          </p:nvPr>
        </p:nvSpPr>
        <p:spPr>
          <a:xfrm>
            <a:off x="9745271" y="2077708"/>
            <a:ext cx="13666094" cy="12778681"/>
          </a:xfrm>
          <a:prstGeom prst="rect">
            <a:avLst/>
          </a:prstGeom>
        </p:spPr>
        <p:txBody>
          <a:bodyPr/>
          <a:lstStyle/>
          <a:p>
            <a:pPr algn="l">
              <a:defRPr sz="8900">
                <a:latin typeface="+mn-lt"/>
                <a:ea typeface="+mn-ea"/>
                <a:cs typeface="+mn-cs"/>
                <a:sym typeface="Helvetica Neue Medium"/>
              </a:defRPr>
            </a:pPr>
            <a:r>
              <a:t>… Online plus offline is drie.</a:t>
            </a:r>
          </a:p>
          <a:p>
            <a:pPr algn="l">
              <a:defRPr sz="8900">
                <a:latin typeface="+mn-lt"/>
                <a:ea typeface="+mn-ea"/>
                <a:cs typeface="+mn-cs"/>
                <a:sym typeface="Helvetica Neue Medium"/>
              </a:defRPr>
            </a:pPr>
            <a:r>
              <a:t>… Laten wij als kerk ondertussen creatief zijn om nieuwe doelgroepen aan te spreken. </a:t>
            </a:r>
          </a:p>
        </p:txBody>
      </p:sp>
      <p:pic>
        <p:nvPicPr>
          <p:cNvPr id="182" name="9789043537001-opener-dan-ooit-l-LQ-f.jpg.png" descr="9789043537001-opener-dan-ooit-l-LQ-f.jpg.png"/>
          <p:cNvPicPr>
            <a:picLocks noChangeAspect="1"/>
          </p:cNvPicPr>
          <p:nvPr/>
        </p:nvPicPr>
        <p:blipFill>
          <a:blip r:embed="rId2"/>
          <a:stretch>
            <a:fillRect/>
          </a:stretch>
        </p:blipFill>
        <p:spPr>
          <a:xfrm>
            <a:off x="935285" y="156319"/>
            <a:ext cx="8447396" cy="12952674"/>
          </a:xfrm>
          <a:prstGeom prst="rect">
            <a:avLst/>
          </a:prstGeom>
          <a:ln w="12700">
            <a:miter lim="400000"/>
          </a:ln>
        </p:spPr>
      </p:pic>
      <p:pic>
        <p:nvPicPr>
          <p:cNvPr id="183"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HYBRIDE"/>
          <p:cNvSpPr txBox="1"/>
          <p:nvPr/>
        </p:nvSpPr>
        <p:spPr>
          <a:xfrm>
            <a:off x="4962524" y="4926285"/>
            <a:ext cx="14458951" cy="3883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0">
                <a:solidFill>
                  <a:schemeClr val="accent1">
                    <a:hueOff val="114395"/>
                    <a:lumOff val="-24975"/>
                  </a:schemeClr>
                </a:solidFill>
              </a:defRPr>
            </a:lvl1pPr>
          </a:lstStyle>
          <a:p>
            <a:r>
              <a:t>HYBRIDE</a:t>
            </a:r>
          </a:p>
        </p:txBody>
      </p:sp>
      <p:pic>
        <p:nvPicPr>
          <p:cNvPr id="188"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Hybride auto…"/>
          <p:cNvSpPr txBox="1"/>
          <p:nvPr/>
        </p:nvSpPr>
        <p:spPr>
          <a:xfrm>
            <a:off x="1620280" y="439270"/>
            <a:ext cx="21832900" cy="10720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9000">
                <a:solidFill>
                  <a:schemeClr val="accent1">
                    <a:hueOff val="114395"/>
                    <a:lumOff val="-24975"/>
                  </a:schemeClr>
                </a:solidFill>
              </a:defRPr>
            </a:pPr>
            <a:r>
              <a:rPr dirty="0" err="1"/>
              <a:t>Hybride</a:t>
            </a:r>
            <a:r>
              <a:rPr dirty="0"/>
              <a:t> auto</a:t>
            </a:r>
          </a:p>
          <a:p>
            <a:pPr>
              <a:defRPr sz="9000"/>
            </a:pPr>
            <a:endParaRPr dirty="0"/>
          </a:p>
          <a:p>
            <a:pPr>
              <a:defRPr sz="9000"/>
            </a:pPr>
            <a:endParaRPr dirty="0"/>
          </a:p>
          <a:p>
            <a:pPr>
              <a:defRPr sz="9000"/>
            </a:pPr>
            <a:endParaRPr dirty="0"/>
          </a:p>
          <a:p>
            <a:pPr>
              <a:defRPr sz="9000"/>
            </a:pPr>
            <a:r>
              <a:rPr dirty="0"/>
              <a:t> </a:t>
            </a:r>
            <a:r>
              <a:rPr sz="8000" dirty="0" err="1">
                <a:solidFill>
                  <a:schemeClr val="accent1">
                    <a:hueOff val="114395"/>
                    <a:lumOff val="-24975"/>
                  </a:schemeClr>
                </a:solidFill>
              </a:rPr>
              <a:t>een</a:t>
            </a:r>
            <a:r>
              <a:rPr sz="8000" dirty="0">
                <a:solidFill>
                  <a:schemeClr val="accent1">
                    <a:hueOff val="114395"/>
                    <a:lumOff val="-24975"/>
                  </a:schemeClr>
                </a:solidFill>
              </a:rPr>
              <a:t> </a:t>
            </a:r>
            <a:r>
              <a:rPr sz="8000" dirty="0" err="1">
                <a:solidFill>
                  <a:schemeClr val="accent1">
                    <a:hueOff val="114395"/>
                    <a:lumOff val="-24975"/>
                  </a:schemeClr>
                </a:solidFill>
              </a:rPr>
              <a:t>voertuig</a:t>
            </a:r>
            <a:r>
              <a:rPr sz="8000" dirty="0">
                <a:solidFill>
                  <a:schemeClr val="accent1">
                    <a:hueOff val="114395"/>
                    <a:lumOff val="-24975"/>
                  </a:schemeClr>
                </a:solidFill>
              </a:rPr>
              <a:t> </a:t>
            </a:r>
            <a:r>
              <a:rPr sz="8000" dirty="0" err="1">
                <a:solidFill>
                  <a:schemeClr val="accent1">
                    <a:hueOff val="114395"/>
                    <a:lumOff val="-24975"/>
                  </a:schemeClr>
                </a:solidFill>
              </a:rPr>
              <a:t>dat</a:t>
            </a:r>
            <a:r>
              <a:rPr sz="8000" dirty="0">
                <a:solidFill>
                  <a:schemeClr val="accent1">
                    <a:hueOff val="114395"/>
                    <a:lumOff val="-24975"/>
                  </a:schemeClr>
                </a:solidFill>
              </a:rPr>
              <a:t> door </a:t>
            </a:r>
            <a:r>
              <a:rPr sz="8000" dirty="0" err="1">
                <a:solidFill>
                  <a:schemeClr val="accent1">
                    <a:hueOff val="114395"/>
                    <a:lumOff val="-24975"/>
                  </a:schemeClr>
                </a:solidFill>
              </a:rPr>
              <a:t>een</a:t>
            </a:r>
            <a:r>
              <a:rPr sz="8000" dirty="0">
                <a:solidFill>
                  <a:schemeClr val="accent1">
                    <a:hueOff val="114395"/>
                    <a:lumOff val="-24975"/>
                  </a:schemeClr>
                </a:solidFill>
              </a:rPr>
              <a:t> </a:t>
            </a:r>
            <a:r>
              <a:rPr sz="8000" dirty="0" err="1">
                <a:solidFill>
                  <a:schemeClr val="accent1">
                    <a:hueOff val="114395"/>
                    <a:lumOff val="-24975"/>
                  </a:schemeClr>
                </a:solidFill>
              </a:rPr>
              <a:t>combinatie</a:t>
            </a:r>
            <a:r>
              <a:rPr sz="8000" dirty="0">
                <a:solidFill>
                  <a:schemeClr val="accent1">
                    <a:hueOff val="114395"/>
                    <a:lumOff val="-24975"/>
                  </a:schemeClr>
                </a:solidFill>
              </a:rPr>
              <a:t> </a:t>
            </a:r>
            <a:endParaRPr lang="nl-NL" sz="8000" dirty="0">
              <a:solidFill>
                <a:schemeClr val="accent1">
                  <a:hueOff val="114395"/>
                  <a:lumOff val="-24975"/>
                </a:schemeClr>
              </a:solidFill>
            </a:endParaRPr>
          </a:p>
          <a:p>
            <a:pPr>
              <a:defRPr sz="9000"/>
            </a:pPr>
            <a:r>
              <a:rPr sz="8000" dirty="0">
                <a:solidFill>
                  <a:schemeClr val="accent1">
                    <a:hueOff val="114395"/>
                    <a:lumOff val="-24975"/>
                  </a:schemeClr>
                </a:solidFill>
              </a:rPr>
              <a:t>van twee </a:t>
            </a:r>
            <a:r>
              <a:rPr sz="8000" dirty="0" err="1">
                <a:solidFill>
                  <a:schemeClr val="accent1">
                    <a:hueOff val="114395"/>
                    <a:lumOff val="-24975"/>
                  </a:schemeClr>
                </a:solidFill>
              </a:rPr>
              <a:t>krachtbronnen</a:t>
            </a:r>
            <a:r>
              <a:rPr sz="8000" dirty="0">
                <a:solidFill>
                  <a:schemeClr val="accent1">
                    <a:hueOff val="114395"/>
                    <a:lumOff val="-24975"/>
                  </a:schemeClr>
                </a:solidFill>
              </a:rPr>
              <a:t> </a:t>
            </a:r>
            <a:r>
              <a:rPr sz="8000" dirty="0" err="1">
                <a:solidFill>
                  <a:schemeClr val="accent1">
                    <a:hueOff val="114395"/>
                    <a:lumOff val="-24975"/>
                  </a:schemeClr>
                </a:solidFill>
              </a:rPr>
              <a:t>aangedreven</a:t>
            </a:r>
            <a:r>
              <a:rPr sz="8000" dirty="0">
                <a:solidFill>
                  <a:schemeClr val="accent1">
                    <a:hueOff val="114395"/>
                    <a:lumOff val="-24975"/>
                  </a:schemeClr>
                </a:solidFill>
              </a:rPr>
              <a:t> </a:t>
            </a:r>
            <a:endParaRPr lang="nl-NL" sz="8000" dirty="0">
              <a:solidFill>
                <a:schemeClr val="accent1">
                  <a:hueOff val="114395"/>
                  <a:lumOff val="-24975"/>
                </a:schemeClr>
              </a:solidFill>
            </a:endParaRPr>
          </a:p>
          <a:p>
            <a:pPr>
              <a:defRPr sz="9000"/>
            </a:pPr>
            <a:r>
              <a:rPr sz="8000" dirty="0" err="1">
                <a:solidFill>
                  <a:schemeClr val="accent1">
                    <a:hueOff val="114395"/>
                    <a:lumOff val="-24975"/>
                  </a:schemeClr>
                </a:solidFill>
              </a:rPr>
              <a:t>wordt</a:t>
            </a:r>
            <a:r>
              <a:rPr sz="8000" dirty="0">
                <a:solidFill>
                  <a:schemeClr val="accent1">
                    <a:hueOff val="114395"/>
                    <a:lumOff val="-24975"/>
                  </a:schemeClr>
                </a:solidFill>
              </a:rPr>
              <a:t>, </a:t>
            </a:r>
            <a:r>
              <a:rPr sz="8000" dirty="0" err="1">
                <a:solidFill>
                  <a:schemeClr val="accent1">
                    <a:hueOff val="114395"/>
                    <a:lumOff val="-24975"/>
                  </a:schemeClr>
                </a:solidFill>
              </a:rPr>
              <a:t>bijvoorbeeld</a:t>
            </a:r>
            <a:r>
              <a:rPr sz="8000" dirty="0">
                <a:solidFill>
                  <a:schemeClr val="accent1">
                    <a:hueOff val="114395"/>
                    <a:lumOff val="-24975"/>
                  </a:schemeClr>
                </a:solidFill>
              </a:rPr>
              <a:t>, door </a:t>
            </a:r>
            <a:r>
              <a:rPr sz="8000" dirty="0" err="1">
                <a:solidFill>
                  <a:schemeClr val="accent1">
                    <a:hueOff val="114395"/>
                    <a:lumOff val="-24975"/>
                  </a:schemeClr>
                </a:solidFill>
              </a:rPr>
              <a:t>een</a:t>
            </a:r>
            <a:r>
              <a:rPr sz="8000" dirty="0">
                <a:solidFill>
                  <a:schemeClr val="accent1">
                    <a:hueOff val="114395"/>
                    <a:lumOff val="-24975"/>
                  </a:schemeClr>
                </a:solidFill>
              </a:rPr>
              <a:t> </a:t>
            </a:r>
            <a:r>
              <a:rPr sz="8000" dirty="0" err="1">
                <a:solidFill>
                  <a:schemeClr val="accent1">
                    <a:hueOff val="114395"/>
                    <a:lumOff val="-24975"/>
                  </a:schemeClr>
                </a:solidFill>
              </a:rPr>
              <a:t>benzinemotor</a:t>
            </a:r>
            <a:r>
              <a:rPr sz="8000" dirty="0">
                <a:solidFill>
                  <a:schemeClr val="accent1">
                    <a:hueOff val="114395"/>
                    <a:lumOff val="-24975"/>
                  </a:schemeClr>
                </a:solidFill>
              </a:rPr>
              <a:t> </a:t>
            </a:r>
            <a:endParaRPr lang="nl-NL" sz="8000" dirty="0">
              <a:solidFill>
                <a:schemeClr val="accent1">
                  <a:hueOff val="114395"/>
                  <a:lumOff val="-24975"/>
                </a:schemeClr>
              </a:solidFill>
            </a:endParaRPr>
          </a:p>
          <a:p>
            <a:pPr>
              <a:defRPr sz="9000"/>
            </a:pPr>
            <a:r>
              <a:rPr sz="8000" dirty="0" err="1">
                <a:solidFill>
                  <a:schemeClr val="accent1">
                    <a:hueOff val="114395"/>
                    <a:lumOff val="-24975"/>
                  </a:schemeClr>
                </a:solidFill>
              </a:rPr>
              <a:t>en</a:t>
            </a:r>
            <a:r>
              <a:rPr sz="8000" dirty="0">
                <a:solidFill>
                  <a:schemeClr val="accent1">
                    <a:hueOff val="114395"/>
                    <a:lumOff val="-24975"/>
                  </a:schemeClr>
                </a:solidFill>
              </a:rPr>
              <a:t> </a:t>
            </a:r>
            <a:r>
              <a:rPr sz="8000" dirty="0" err="1">
                <a:solidFill>
                  <a:schemeClr val="accent1">
                    <a:hueOff val="114395"/>
                    <a:lumOff val="-24975"/>
                  </a:schemeClr>
                </a:solidFill>
              </a:rPr>
              <a:t>elektromotor</a:t>
            </a:r>
            <a:r>
              <a:rPr sz="8000" dirty="0">
                <a:solidFill>
                  <a:schemeClr val="accent1">
                    <a:hueOff val="114395"/>
                    <a:lumOff val="-24975"/>
                  </a:schemeClr>
                </a:solidFill>
              </a:rPr>
              <a:t>.   </a:t>
            </a:r>
          </a:p>
        </p:txBody>
      </p:sp>
      <p:pic>
        <p:nvPicPr>
          <p:cNvPr id="191" name="slad-389252a.png" descr="slad-389252a.png"/>
          <p:cNvPicPr>
            <a:picLocks noChangeAspect="1"/>
          </p:cNvPicPr>
          <p:nvPr/>
        </p:nvPicPr>
        <p:blipFill>
          <a:blip r:embed="rId2"/>
          <a:stretch>
            <a:fillRect/>
          </a:stretch>
        </p:blipFill>
        <p:spPr>
          <a:xfrm>
            <a:off x="7655715" y="-223973"/>
            <a:ext cx="9072569" cy="6804427"/>
          </a:xfrm>
          <a:prstGeom prst="rect">
            <a:avLst/>
          </a:prstGeom>
          <a:ln w="12700">
            <a:miter lim="400000"/>
          </a:ln>
        </p:spPr>
      </p:pic>
      <p:pic>
        <p:nvPicPr>
          <p:cNvPr id="192"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Hybride Kerk…"/>
          <p:cNvSpPr txBox="1"/>
          <p:nvPr/>
        </p:nvSpPr>
        <p:spPr>
          <a:xfrm>
            <a:off x="2508672" y="1030437"/>
            <a:ext cx="18606055" cy="11182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9000">
                <a:solidFill>
                  <a:schemeClr val="accent1">
                    <a:hueOff val="114395"/>
                    <a:lumOff val="-24975"/>
                  </a:schemeClr>
                </a:solidFill>
              </a:defRPr>
            </a:pPr>
            <a:r>
              <a:rPr dirty="0" err="1"/>
              <a:t>Hybride</a:t>
            </a:r>
            <a:r>
              <a:rPr dirty="0"/>
              <a:t> </a:t>
            </a:r>
            <a:r>
              <a:rPr dirty="0" err="1"/>
              <a:t>Kerk</a:t>
            </a:r>
            <a:endParaRPr dirty="0"/>
          </a:p>
          <a:p>
            <a:pPr>
              <a:defRPr sz="9000"/>
            </a:pPr>
            <a:endParaRPr dirty="0"/>
          </a:p>
          <a:p>
            <a:pPr>
              <a:defRPr sz="9000"/>
            </a:pPr>
            <a:endParaRPr dirty="0"/>
          </a:p>
          <a:p>
            <a:pPr>
              <a:defRPr sz="9000"/>
            </a:pPr>
            <a:endParaRPr dirty="0"/>
          </a:p>
          <a:p>
            <a:pPr>
              <a:defRPr sz="9000"/>
            </a:pPr>
            <a:r>
              <a:rPr dirty="0"/>
              <a:t> </a:t>
            </a:r>
          </a:p>
          <a:p>
            <a:pPr>
              <a:defRPr sz="9000">
                <a:solidFill>
                  <a:schemeClr val="accent1">
                    <a:hueOff val="114395"/>
                    <a:lumOff val="-24975"/>
                  </a:schemeClr>
                </a:solidFill>
              </a:defRPr>
            </a:pPr>
            <a:r>
              <a:rPr dirty="0" err="1"/>
              <a:t>Een</a:t>
            </a:r>
            <a:r>
              <a:rPr dirty="0"/>
              <a:t> </a:t>
            </a:r>
            <a:r>
              <a:rPr dirty="0" err="1"/>
              <a:t>kerk</a:t>
            </a:r>
            <a:r>
              <a:rPr dirty="0"/>
              <a:t> die de </a:t>
            </a:r>
            <a:r>
              <a:rPr dirty="0" err="1"/>
              <a:t>krachten</a:t>
            </a:r>
            <a:r>
              <a:rPr dirty="0"/>
              <a:t> </a:t>
            </a:r>
            <a:r>
              <a:rPr dirty="0" err="1"/>
              <a:t>bundelt</a:t>
            </a:r>
            <a:r>
              <a:rPr dirty="0"/>
              <a:t> </a:t>
            </a:r>
            <a:endParaRPr lang="nl-NL" dirty="0"/>
          </a:p>
          <a:p>
            <a:pPr>
              <a:defRPr sz="9000">
                <a:solidFill>
                  <a:schemeClr val="accent1">
                    <a:hueOff val="114395"/>
                    <a:lumOff val="-24975"/>
                  </a:schemeClr>
                </a:solidFill>
              </a:defRPr>
            </a:pPr>
            <a:r>
              <a:rPr dirty="0"/>
              <a:t>van </a:t>
            </a:r>
            <a:r>
              <a:rPr dirty="0" err="1"/>
              <a:t>fysieke</a:t>
            </a:r>
            <a:r>
              <a:rPr dirty="0"/>
              <a:t> </a:t>
            </a:r>
            <a:r>
              <a:rPr dirty="0" err="1"/>
              <a:t>vieringen</a:t>
            </a:r>
            <a:r>
              <a:rPr dirty="0"/>
              <a:t> </a:t>
            </a:r>
            <a:endParaRPr lang="nl-NL" dirty="0"/>
          </a:p>
          <a:p>
            <a:pPr>
              <a:defRPr sz="9000">
                <a:solidFill>
                  <a:schemeClr val="accent1">
                    <a:hueOff val="114395"/>
                    <a:lumOff val="-24975"/>
                  </a:schemeClr>
                </a:solidFill>
              </a:defRPr>
            </a:pPr>
            <a:r>
              <a:rPr dirty="0"/>
              <a:t>met online </a:t>
            </a:r>
            <a:r>
              <a:rPr dirty="0" err="1"/>
              <a:t>kerkdiensten</a:t>
            </a:r>
            <a:endParaRPr dirty="0"/>
          </a:p>
        </p:txBody>
      </p:sp>
      <p:pic>
        <p:nvPicPr>
          <p:cNvPr id="195" name="136_Kruiskerk_en_Pro_Rege_01.jpg" descr="136_Kruiskerk_en_Pro_Rege_01.jpg"/>
          <p:cNvPicPr>
            <a:picLocks noChangeAspect="1"/>
          </p:cNvPicPr>
          <p:nvPr/>
        </p:nvPicPr>
        <p:blipFill>
          <a:blip r:embed="rId2"/>
          <a:stretch>
            <a:fillRect/>
          </a:stretch>
        </p:blipFill>
        <p:spPr>
          <a:xfrm>
            <a:off x="8127167" y="2890941"/>
            <a:ext cx="7011134" cy="4674089"/>
          </a:xfrm>
          <a:prstGeom prst="rect">
            <a:avLst/>
          </a:prstGeom>
          <a:ln w="12700">
            <a:miter lim="400000"/>
          </a:ln>
        </p:spPr>
      </p:pic>
      <p:pic>
        <p:nvPicPr>
          <p:cNvPr id="196"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pic>
        <p:nvPicPr>
          <p:cNvPr id="201" name="Schermafbeelding 2021-09-27 om 18.12.16.png" descr="Schermafbeelding 2021-09-27 om 18.12.16.png"/>
          <p:cNvPicPr>
            <a:picLocks noChangeAspect="1"/>
          </p:cNvPicPr>
          <p:nvPr/>
        </p:nvPicPr>
        <p:blipFill>
          <a:blip r:embed="rId3"/>
          <a:stretch>
            <a:fillRect/>
          </a:stretch>
        </p:blipFill>
        <p:spPr>
          <a:xfrm>
            <a:off x="6404917" y="496242"/>
            <a:ext cx="10206182" cy="13210664"/>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pic>
        <p:nvPicPr>
          <p:cNvPr id="204" name="Schermafbeelding 2021-10-06 om 12.40.38.png" descr="Schermafbeelding 2021-10-06 om 12.40.38.png"/>
          <p:cNvPicPr>
            <a:picLocks noChangeAspect="1"/>
          </p:cNvPicPr>
          <p:nvPr/>
        </p:nvPicPr>
        <p:blipFill>
          <a:blip r:embed="rId3"/>
          <a:stretch>
            <a:fillRect/>
          </a:stretch>
        </p:blipFill>
        <p:spPr>
          <a:xfrm>
            <a:off x="1888777" y="1868487"/>
            <a:ext cx="16240528" cy="1022237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ND 22012022 1.png" descr="ND 22012022 1.png"/>
          <p:cNvPicPr>
            <a:picLocks noChangeAspect="1"/>
          </p:cNvPicPr>
          <p:nvPr/>
        </p:nvPicPr>
        <p:blipFill>
          <a:blip r:embed="rId2"/>
          <a:stretch>
            <a:fillRect/>
          </a:stretch>
        </p:blipFill>
        <p:spPr>
          <a:xfrm>
            <a:off x="1223610" y="755308"/>
            <a:ext cx="14831202" cy="2471867"/>
          </a:xfrm>
          <a:prstGeom prst="rect">
            <a:avLst/>
          </a:prstGeom>
          <a:ln w="12700">
            <a:miter lim="400000"/>
          </a:ln>
        </p:spPr>
      </p:pic>
      <p:pic>
        <p:nvPicPr>
          <p:cNvPr id="209" name="ND 22012022 2.png" descr="ND 22012022 2.png"/>
          <p:cNvPicPr>
            <a:picLocks noChangeAspect="1"/>
          </p:cNvPicPr>
          <p:nvPr/>
        </p:nvPicPr>
        <p:blipFill>
          <a:blip r:embed="rId3"/>
          <a:stretch>
            <a:fillRect/>
          </a:stretch>
        </p:blipFill>
        <p:spPr>
          <a:xfrm>
            <a:off x="877693" y="3540744"/>
            <a:ext cx="15394585" cy="3307432"/>
          </a:xfrm>
          <a:prstGeom prst="rect">
            <a:avLst/>
          </a:prstGeom>
          <a:ln w="12700">
            <a:miter lim="400000"/>
          </a:ln>
        </p:spPr>
      </p:pic>
      <p:pic>
        <p:nvPicPr>
          <p:cNvPr id="210" name="ND 22012022 3.png" descr="ND 22012022 3.png"/>
          <p:cNvPicPr>
            <a:picLocks noChangeAspect="1"/>
          </p:cNvPicPr>
          <p:nvPr/>
        </p:nvPicPr>
        <p:blipFill>
          <a:blip r:embed="rId4"/>
          <a:stretch>
            <a:fillRect/>
          </a:stretch>
        </p:blipFill>
        <p:spPr>
          <a:xfrm>
            <a:off x="874034" y="6636666"/>
            <a:ext cx="15530354" cy="5520556"/>
          </a:xfrm>
          <a:prstGeom prst="rect">
            <a:avLst/>
          </a:prstGeom>
          <a:ln w="12700">
            <a:miter lim="400000"/>
          </a:ln>
        </p:spPr>
      </p:pic>
      <p:sp>
        <p:nvSpPr>
          <p:cNvPr id="211" name="Rechthoek"/>
          <p:cNvSpPr/>
          <p:nvPr/>
        </p:nvSpPr>
        <p:spPr>
          <a:xfrm>
            <a:off x="10900633" y="10883199"/>
            <a:ext cx="4842966" cy="1270001"/>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12" name="Logo-300x126.jpg" descr="Logo-300x126.jpg"/>
          <p:cNvPicPr>
            <a:picLocks noChangeAspect="1"/>
          </p:cNvPicPr>
          <p:nvPr/>
        </p:nvPicPr>
        <p:blipFill>
          <a:blip r:embed="rId5"/>
          <a:stretch>
            <a:fillRect/>
          </a:stretch>
        </p:blipFill>
        <p:spPr>
          <a:xfrm>
            <a:off x="21290515" y="12242362"/>
            <a:ext cx="2182939" cy="91683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kerk.jpg" descr="kerk.jpg"/>
          <p:cNvPicPr>
            <a:picLocks noChangeAspect="1"/>
          </p:cNvPicPr>
          <p:nvPr/>
        </p:nvPicPr>
        <p:blipFill>
          <a:blip r:embed="rId2"/>
          <a:stretch>
            <a:fillRect/>
          </a:stretch>
        </p:blipFill>
        <p:spPr>
          <a:xfrm>
            <a:off x="-56548" y="-548688"/>
            <a:ext cx="24497096" cy="18372825"/>
          </a:xfrm>
          <a:prstGeom prst="rect">
            <a:avLst/>
          </a:prstGeom>
          <a:ln w="12700">
            <a:miter lim="400000"/>
          </a:ln>
        </p:spPr>
      </p:pic>
      <p:sp>
        <p:nvSpPr>
          <p:cNvPr id="221" name="Hybride Kerk"/>
          <p:cNvSpPr txBox="1"/>
          <p:nvPr/>
        </p:nvSpPr>
        <p:spPr>
          <a:xfrm>
            <a:off x="3771434" y="9815345"/>
            <a:ext cx="17243804" cy="3789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2300" b="0">
                <a:solidFill>
                  <a:srgbClr val="FFFFFF"/>
                </a:solidFill>
                <a:latin typeface="Futura"/>
                <a:ea typeface="Futura"/>
                <a:cs typeface="Futura"/>
                <a:sym typeface="Futura"/>
              </a:defRPr>
            </a:lvl1pPr>
          </a:lstStyle>
          <a:p>
            <a:r>
              <a:t>Hybride Kerk</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24" name="WAT IS HYBRIDE KERK?…"/>
          <p:cNvSpPr txBox="1"/>
          <p:nvPr/>
        </p:nvSpPr>
        <p:spPr>
          <a:xfrm>
            <a:off x="1313816" y="1218473"/>
            <a:ext cx="21035269" cy="10263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3900">
                <a:solidFill>
                  <a:schemeClr val="accent1">
                    <a:lumOff val="16847"/>
                  </a:schemeClr>
                </a:solidFill>
              </a:defRPr>
            </a:pPr>
            <a:r>
              <a:t>WAT IS HYBRIDE KERK?</a:t>
            </a:r>
          </a:p>
          <a:p>
            <a:pPr indent="139700" algn="l">
              <a:defRPr sz="6500" b="0">
                <a:solidFill>
                  <a:schemeClr val="accent1">
                    <a:hueOff val="114395"/>
                    <a:lumOff val="-24975"/>
                  </a:schemeClr>
                </a:solidFill>
                <a:latin typeface="+mn-lt"/>
                <a:ea typeface="+mn-ea"/>
                <a:cs typeface="+mn-cs"/>
                <a:sym typeface="Helvetica Neue Medium"/>
              </a:defRPr>
            </a:pPr>
            <a:r>
              <a:t>• Aanwezigheid van de kerk binnen de digitale cultuur van de 21e eeuw</a:t>
            </a:r>
          </a:p>
          <a:p>
            <a:pPr indent="139700" algn="l">
              <a:defRPr sz="6500" b="0">
                <a:solidFill>
                  <a:schemeClr val="accent1">
                    <a:hueOff val="114395"/>
                    <a:lumOff val="-24975"/>
                  </a:schemeClr>
                </a:solidFill>
                <a:latin typeface="+mn-lt"/>
                <a:ea typeface="+mn-ea"/>
                <a:cs typeface="+mn-cs"/>
                <a:sym typeface="Helvetica Neue Medium"/>
              </a:defRPr>
            </a:pPr>
            <a:r>
              <a:t>• Een samensmelting van fysieke kerk en kerk online/digitale kerk. Mensen de keuze geven om te zijn waar ze willen zijn, om te zijn waar ze zich veilig voelen, om te zijn waar ze God ervaren, om het lichaam van Christus te zijn </a:t>
            </a:r>
          </a:p>
          <a:p>
            <a:pPr lvl="1" algn="l">
              <a:defRPr sz="6500" b="0">
                <a:solidFill>
                  <a:schemeClr val="accent1">
                    <a:hueOff val="114395"/>
                    <a:lumOff val="-24975"/>
                  </a:schemeClr>
                </a:solidFill>
                <a:latin typeface="+mn-lt"/>
                <a:ea typeface="+mn-ea"/>
                <a:cs typeface="+mn-cs"/>
                <a:sym typeface="Helvetica Neue Medium"/>
              </a:defRPr>
            </a:pPr>
            <a:r>
              <a:t>- de kerkbank/rij achter de achterste kerkbank/rij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27" name="WAT IS HYBRIDE KERK?…"/>
          <p:cNvSpPr txBox="1"/>
          <p:nvPr/>
        </p:nvSpPr>
        <p:spPr>
          <a:xfrm>
            <a:off x="1313816" y="1218473"/>
            <a:ext cx="21035269" cy="10263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3900">
                <a:solidFill>
                  <a:schemeClr val="accent1">
                    <a:lumOff val="16847"/>
                  </a:schemeClr>
                </a:solidFill>
              </a:defRPr>
            </a:pPr>
            <a:r>
              <a:t>WAT IS HYBRIDE KERK?</a:t>
            </a:r>
          </a:p>
          <a:p>
            <a:pPr marL="701145" indent="-701145" algn="l">
              <a:buSzPct val="125000"/>
              <a:buChar char="•"/>
              <a:defRPr sz="6500" b="0">
                <a:solidFill>
                  <a:schemeClr val="accent1">
                    <a:hueOff val="114395"/>
                    <a:lumOff val="-24975"/>
                  </a:schemeClr>
                </a:solidFill>
                <a:latin typeface="+mn-lt"/>
                <a:ea typeface="+mn-ea"/>
                <a:cs typeface="+mn-cs"/>
                <a:sym typeface="Helvetica Neue Medium"/>
              </a:defRPr>
            </a:pPr>
            <a:r>
              <a:t>Het opnemen van fysiek aanwezige en digitaal aanwezige leden van de gemeente in een gezamenlijke beleving van de gemeenschap der heiligen.</a:t>
            </a:r>
          </a:p>
          <a:p>
            <a:pPr indent="139700" algn="l">
              <a:defRPr sz="6500" b="0">
                <a:solidFill>
                  <a:schemeClr val="accent1">
                    <a:hueOff val="114395"/>
                    <a:lumOff val="-24975"/>
                  </a:schemeClr>
                </a:solidFill>
                <a:latin typeface="+mn-lt"/>
                <a:ea typeface="+mn-ea"/>
                <a:cs typeface="+mn-cs"/>
                <a:sym typeface="Helvetica Neue Medium"/>
              </a:defRPr>
            </a:pPr>
            <a:r>
              <a:t>• Erkenning van het hele Lichaam van Christus, aanwezig in de kerkzaal of thuis (1 Kor 11)</a:t>
            </a:r>
          </a:p>
          <a:p>
            <a:pPr indent="139700" algn="l">
              <a:defRPr sz="6500" b="0">
                <a:solidFill>
                  <a:schemeClr val="accent1">
                    <a:hueOff val="114395"/>
                    <a:lumOff val="-24975"/>
                  </a:schemeClr>
                </a:solidFill>
                <a:latin typeface="+mn-lt"/>
                <a:ea typeface="+mn-ea"/>
                <a:cs typeface="+mn-cs"/>
                <a:sym typeface="Helvetica Neue Medium"/>
              </a:defRPr>
            </a:pPr>
            <a:r>
              <a:t>• Pastoraat, discipelschap, verkondiging, contact met de gemeente fysiek of digitaal.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LOK_Logo_large.jpg" descr="LOK_Logo_large.jpg"/>
          <p:cNvPicPr>
            <a:picLocks noChangeAspect="1"/>
          </p:cNvPicPr>
          <p:nvPr/>
        </p:nvPicPr>
        <p:blipFill>
          <a:blip r:embed="rId2"/>
          <a:stretch>
            <a:fillRect/>
          </a:stretch>
        </p:blipFill>
        <p:spPr>
          <a:xfrm>
            <a:off x="1454150" y="2161242"/>
            <a:ext cx="21475700" cy="869950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pic>
        <p:nvPicPr>
          <p:cNvPr id="230" name="people-are-the-church.png" descr="people-are-the-church.png"/>
          <p:cNvPicPr>
            <a:picLocks noChangeAspect="1"/>
          </p:cNvPicPr>
          <p:nvPr/>
        </p:nvPicPr>
        <p:blipFill>
          <a:blip r:embed="rId3"/>
          <a:stretch>
            <a:fillRect/>
          </a:stretch>
        </p:blipFill>
        <p:spPr>
          <a:xfrm>
            <a:off x="18298616" y="2037258"/>
            <a:ext cx="4347004" cy="6502164"/>
          </a:xfrm>
          <a:prstGeom prst="rect">
            <a:avLst/>
          </a:prstGeom>
          <a:ln w="12700">
            <a:miter lim="400000"/>
          </a:ln>
        </p:spPr>
      </p:pic>
      <p:sp>
        <p:nvSpPr>
          <p:cNvPr id="231" name="Vier speerpunten:…"/>
          <p:cNvSpPr txBox="1"/>
          <p:nvPr/>
        </p:nvSpPr>
        <p:spPr>
          <a:xfrm>
            <a:off x="1775087" y="3648655"/>
            <a:ext cx="15913011" cy="9105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6500" b="0" u="sng">
                <a:solidFill>
                  <a:schemeClr val="accent1">
                    <a:hueOff val="114395"/>
                    <a:lumOff val="-24975"/>
                  </a:schemeClr>
                </a:solidFill>
                <a:latin typeface="+mn-lt"/>
                <a:ea typeface="+mn-ea"/>
                <a:cs typeface="+mn-cs"/>
                <a:sym typeface="Helvetica Neue Medium"/>
              </a:defRPr>
            </a:pPr>
            <a:r>
              <a:rPr lang="nl-NL" dirty="0"/>
              <a:t>Vier speerpunten:</a:t>
            </a:r>
            <a:endParaRPr dirty="0"/>
          </a:p>
          <a:p>
            <a:pPr algn="l">
              <a:defRPr sz="6500" b="0">
                <a:solidFill>
                  <a:schemeClr val="accent1">
                    <a:hueOff val="114395"/>
                    <a:lumOff val="-24975"/>
                  </a:schemeClr>
                </a:solidFill>
                <a:latin typeface="+mn-lt"/>
                <a:ea typeface="+mn-ea"/>
                <a:cs typeface="+mn-cs"/>
                <a:sym typeface="Helvetica Neue Medium"/>
              </a:defRPr>
            </a:pPr>
            <a:r>
              <a:rPr dirty="0"/>
              <a:t>1.Het </a:t>
            </a:r>
            <a:r>
              <a:rPr dirty="0" err="1"/>
              <a:t>goede</a:t>
            </a:r>
            <a:r>
              <a:rPr dirty="0"/>
              <a:t> </a:t>
            </a:r>
            <a:r>
              <a:rPr dirty="0" err="1"/>
              <a:t>nieuws</a:t>
            </a:r>
            <a:r>
              <a:rPr dirty="0"/>
              <a:t> over </a:t>
            </a:r>
            <a:r>
              <a:rPr dirty="0" err="1"/>
              <a:t>Jezus</a:t>
            </a:r>
            <a:r>
              <a:rPr dirty="0"/>
              <a:t> Christus </a:t>
            </a:r>
          </a:p>
          <a:p>
            <a:pPr algn="l">
              <a:defRPr sz="6500" b="0">
                <a:solidFill>
                  <a:schemeClr val="accent1">
                    <a:hueOff val="114395"/>
                    <a:lumOff val="-24975"/>
                  </a:schemeClr>
                </a:solidFill>
                <a:latin typeface="+mn-lt"/>
                <a:ea typeface="+mn-ea"/>
                <a:cs typeface="+mn-cs"/>
                <a:sym typeface="Helvetica Neue Medium"/>
              </a:defRPr>
            </a:pPr>
            <a:r>
              <a:rPr dirty="0" err="1"/>
              <a:t>te</a:t>
            </a:r>
            <a:r>
              <a:rPr dirty="0"/>
              <a:t> </a:t>
            </a:r>
            <a:r>
              <a:rPr dirty="0" err="1"/>
              <a:t>verkondigen</a:t>
            </a:r>
            <a:r>
              <a:rPr dirty="0"/>
              <a:t> </a:t>
            </a:r>
            <a:br>
              <a:rPr dirty="0"/>
            </a:br>
            <a:r>
              <a:rPr dirty="0"/>
              <a:t>2.Een </a:t>
            </a:r>
            <a:r>
              <a:rPr dirty="0" err="1"/>
              <a:t>hechte</a:t>
            </a:r>
            <a:r>
              <a:rPr dirty="0"/>
              <a:t> </a:t>
            </a:r>
            <a:r>
              <a:rPr dirty="0" err="1"/>
              <a:t>en</a:t>
            </a:r>
            <a:r>
              <a:rPr dirty="0"/>
              <a:t> </a:t>
            </a:r>
            <a:r>
              <a:rPr dirty="0" err="1"/>
              <a:t>gelovige</a:t>
            </a:r>
            <a:r>
              <a:rPr dirty="0"/>
              <a:t> </a:t>
            </a:r>
            <a:r>
              <a:rPr dirty="0" err="1"/>
              <a:t>gemeenschap</a:t>
            </a:r>
            <a:r>
              <a:rPr dirty="0"/>
              <a:t> </a:t>
            </a:r>
          </a:p>
          <a:p>
            <a:pPr algn="l">
              <a:defRPr sz="6500" b="0">
                <a:solidFill>
                  <a:schemeClr val="accent1">
                    <a:hueOff val="114395"/>
                    <a:lumOff val="-24975"/>
                  </a:schemeClr>
                </a:solidFill>
                <a:latin typeface="+mn-lt"/>
                <a:ea typeface="+mn-ea"/>
                <a:cs typeface="+mn-cs"/>
                <a:sym typeface="Helvetica Neue Medium"/>
              </a:defRPr>
            </a:pPr>
            <a:r>
              <a:rPr dirty="0" err="1"/>
              <a:t>zijn</a:t>
            </a:r>
            <a:r>
              <a:rPr dirty="0"/>
              <a:t> </a:t>
            </a:r>
            <a:br>
              <a:rPr dirty="0"/>
            </a:br>
            <a:r>
              <a:rPr dirty="0"/>
              <a:t>3.Concrete </a:t>
            </a:r>
            <a:r>
              <a:rPr dirty="0" err="1"/>
              <a:t>naastenliefde</a:t>
            </a:r>
            <a:r>
              <a:rPr dirty="0"/>
              <a:t> in </a:t>
            </a:r>
            <a:r>
              <a:rPr dirty="0" err="1"/>
              <a:t>onze</a:t>
            </a:r>
            <a:r>
              <a:rPr dirty="0"/>
              <a:t> </a:t>
            </a:r>
          </a:p>
          <a:p>
            <a:pPr algn="l">
              <a:defRPr sz="6500" b="0">
                <a:solidFill>
                  <a:schemeClr val="accent1">
                    <a:hueOff val="114395"/>
                    <a:lumOff val="-24975"/>
                  </a:schemeClr>
                </a:solidFill>
                <a:latin typeface="+mn-lt"/>
                <a:ea typeface="+mn-ea"/>
                <a:cs typeface="+mn-cs"/>
                <a:sym typeface="Helvetica Neue Medium"/>
              </a:defRPr>
            </a:pPr>
            <a:r>
              <a:rPr dirty="0" err="1"/>
              <a:t>omgeving</a:t>
            </a:r>
            <a:r>
              <a:rPr dirty="0"/>
              <a:t> </a:t>
            </a:r>
            <a:r>
              <a:rPr dirty="0" err="1"/>
              <a:t>betonen</a:t>
            </a:r>
            <a:r>
              <a:rPr dirty="0"/>
              <a:t> </a:t>
            </a:r>
            <a:br>
              <a:rPr dirty="0"/>
            </a:br>
            <a:r>
              <a:rPr dirty="0"/>
              <a:t>4.Biddend </a:t>
            </a:r>
            <a:r>
              <a:rPr dirty="0" err="1"/>
              <a:t>zoeken</a:t>
            </a:r>
            <a:r>
              <a:rPr dirty="0"/>
              <a:t> </a:t>
            </a:r>
            <a:r>
              <a:rPr dirty="0" err="1"/>
              <a:t>naar</a:t>
            </a:r>
            <a:r>
              <a:rPr dirty="0"/>
              <a:t> </a:t>
            </a:r>
            <a:r>
              <a:rPr dirty="0" err="1"/>
              <a:t>wegen</a:t>
            </a:r>
            <a:r>
              <a:rPr dirty="0"/>
              <a:t> </a:t>
            </a:r>
          </a:p>
          <a:p>
            <a:pPr algn="l">
              <a:defRPr sz="6500" b="0">
                <a:solidFill>
                  <a:schemeClr val="accent1">
                    <a:hueOff val="114395"/>
                    <a:lumOff val="-24975"/>
                  </a:schemeClr>
                </a:solidFill>
                <a:latin typeface="+mn-lt"/>
                <a:ea typeface="+mn-ea"/>
                <a:cs typeface="+mn-cs"/>
                <a:sym typeface="Helvetica Neue Medium"/>
              </a:defRPr>
            </a:pPr>
            <a:r>
              <a:rPr dirty="0"/>
              <a:t>om Gods </a:t>
            </a:r>
            <a:r>
              <a:rPr dirty="0" err="1"/>
              <a:t>rijke</a:t>
            </a:r>
            <a:r>
              <a:rPr dirty="0"/>
              <a:t> </a:t>
            </a:r>
            <a:r>
              <a:rPr dirty="0" err="1"/>
              <a:t>genade</a:t>
            </a:r>
            <a:r>
              <a:rPr dirty="0"/>
              <a:t> </a:t>
            </a:r>
            <a:r>
              <a:rPr dirty="0" err="1"/>
              <a:t>bekend</a:t>
            </a:r>
            <a:r>
              <a:rPr dirty="0"/>
              <a:t> </a:t>
            </a:r>
            <a:r>
              <a:rPr dirty="0" err="1"/>
              <a:t>te</a:t>
            </a:r>
            <a:r>
              <a:rPr dirty="0"/>
              <a:t> </a:t>
            </a:r>
            <a:r>
              <a:rPr dirty="0" err="1"/>
              <a:t>maken</a:t>
            </a:r>
            <a:r>
              <a:rPr dirty="0"/>
              <a:t>. </a:t>
            </a:r>
          </a:p>
        </p:txBody>
      </p:sp>
      <p:sp>
        <p:nvSpPr>
          <p:cNvPr id="232" name="MISSIE/VISIE"/>
          <p:cNvSpPr txBox="1"/>
          <p:nvPr/>
        </p:nvSpPr>
        <p:spPr>
          <a:xfrm>
            <a:off x="2000192" y="165303"/>
            <a:ext cx="11290416" cy="22093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3900">
                <a:solidFill>
                  <a:schemeClr val="accent1">
                    <a:lumOff val="16847"/>
                  </a:schemeClr>
                </a:solidFill>
              </a:defRPr>
            </a:lvl1pPr>
          </a:lstStyle>
          <a:p>
            <a:r>
              <a:t>MISSIE/VISIE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pic>
        <p:nvPicPr>
          <p:cNvPr id="235" name="people-are-the-church.png" descr="people-are-the-church.png"/>
          <p:cNvPicPr>
            <a:picLocks noChangeAspect="1"/>
          </p:cNvPicPr>
          <p:nvPr/>
        </p:nvPicPr>
        <p:blipFill>
          <a:blip r:embed="rId3"/>
          <a:stretch>
            <a:fillRect/>
          </a:stretch>
        </p:blipFill>
        <p:spPr>
          <a:xfrm>
            <a:off x="19103959" y="1388510"/>
            <a:ext cx="4347004" cy="6502164"/>
          </a:xfrm>
          <a:prstGeom prst="rect">
            <a:avLst/>
          </a:prstGeom>
          <a:ln w="12700">
            <a:miter lim="400000"/>
          </a:ln>
        </p:spPr>
      </p:pic>
      <p:sp>
        <p:nvSpPr>
          <p:cNvPr id="236" name="MISSIE/VISIE"/>
          <p:cNvSpPr txBox="1"/>
          <p:nvPr/>
        </p:nvSpPr>
        <p:spPr>
          <a:xfrm>
            <a:off x="2000192" y="165303"/>
            <a:ext cx="11290416" cy="22093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3900">
                <a:solidFill>
                  <a:schemeClr val="accent1">
                    <a:lumOff val="16847"/>
                  </a:schemeClr>
                </a:solidFill>
              </a:defRPr>
            </a:lvl1pPr>
          </a:lstStyle>
          <a:p>
            <a:r>
              <a:t>MISSIE/VISIE</a:t>
            </a:r>
          </a:p>
        </p:txBody>
      </p:sp>
      <p:sp>
        <p:nvSpPr>
          <p:cNvPr id="237" name="Drie onderdelen:…"/>
          <p:cNvSpPr txBox="1"/>
          <p:nvPr/>
        </p:nvSpPr>
        <p:spPr>
          <a:xfrm>
            <a:off x="1560841" y="5171942"/>
            <a:ext cx="18056627" cy="5852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7440" b="0" u="sng">
                <a:solidFill>
                  <a:schemeClr val="accent1">
                    <a:hueOff val="114395"/>
                    <a:lumOff val="-24975"/>
                  </a:schemeClr>
                </a:solidFill>
                <a:latin typeface="+mn-lt"/>
                <a:ea typeface="+mn-ea"/>
                <a:cs typeface="+mn-cs"/>
                <a:sym typeface="Helvetica Neue Medium"/>
              </a:defRPr>
            </a:pPr>
            <a:r>
              <a:t>Drie onderdelen:</a:t>
            </a:r>
          </a:p>
          <a:p>
            <a:pPr algn="l" defTabSz="457200">
              <a:defRPr sz="7440" b="0">
                <a:solidFill>
                  <a:schemeClr val="accent1">
                    <a:hueOff val="114395"/>
                    <a:lumOff val="-24975"/>
                  </a:schemeClr>
                </a:solidFill>
                <a:latin typeface="+mn-lt"/>
                <a:ea typeface="+mn-ea"/>
                <a:cs typeface="+mn-cs"/>
                <a:sym typeface="Helvetica Neue Medium"/>
              </a:defRPr>
            </a:pPr>
            <a:r>
              <a:t>1. Leerling-zijn (gemeentelid),</a:t>
            </a:r>
          </a:p>
          <a:p>
            <a:pPr algn="l" defTabSz="457200">
              <a:defRPr sz="7440" b="0">
                <a:solidFill>
                  <a:schemeClr val="accent1">
                    <a:hueOff val="114395"/>
                    <a:lumOff val="-24975"/>
                  </a:schemeClr>
                </a:solidFill>
                <a:latin typeface="+mn-lt"/>
                <a:ea typeface="+mn-ea"/>
                <a:cs typeface="+mn-cs"/>
                <a:sym typeface="Helvetica Neue Medium"/>
              </a:defRPr>
            </a:pPr>
            <a:r>
              <a:t>2. Gemeenschap-zijn (de gemeente) en</a:t>
            </a:r>
          </a:p>
          <a:p>
            <a:pPr algn="l" defTabSz="457200">
              <a:defRPr sz="7440" b="0">
                <a:solidFill>
                  <a:schemeClr val="accent1">
                    <a:hueOff val="114395"/>
                    <a:lumOff val="-24975"/>
                  </a:schemeClr>
                </a:solidFill>
                <a:latin typeface="+mn-lt"/>
                <a:ea typeface="+mn-ea"/>
                <a:cs typeface="+mn-cs"/>
                <a:sym typeface="Helvetica Neue Medium"/>
              </a:defRPr>
            </a:pPr>
            <a:r>
              <a:t>3. Geloofscommunicatie </a:t>
            </a:r>
          </a:p>
          <a:p>
            <a:pPr algn="l" defTabSz="457200">
              <a:defRPr sz="7440" b="0">
                <a:solidFill>
                  <a:schemeClr val="accent1">
                    <a:hueOff val="114395"/>
                    <a:lumOff val="-24975"/>
                  </a:schemeClr>
                </a:solidFill>
                <a:latin typeface="+mn-lt"/>
                <a:ea typeface="+mn-ea"/>
                <a:cs typeface="+mn-cs"/>
                <a:sym typeface="Helvetica Neue Medium"/>
              </a:defRPr>
            </a:pPr>
            <a:r>
              <a:t>(in contact met elkaar en onze omgeving)</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pic>
        <p:nvPicPr>
          <p:cNvPr id="243" name="people-going-to-entering-church-black-and-white-vector-31611828.jpg" descr="people-going-to-entering-church-black-and-white-vector-31611828.jpg"/>
          <p:cNvPicPr>
            <a:picLocks noChangeAspect="1"/>
          </p:cNvPicPr>
          <p:nvPr/>
        </p:nvPicPr>
        <p:blipFill>
          <a:blip r:embed="rId3"/>
          <a:srcRect b="15536"/>
          <a:stretch>
            <a:fillRect/>
          </a:stretch>
        </p:blipFill>
        <p:spPr>
          <a:xfrm>
            <a:off x="5371355" y="-796578"/>
            <a:ext cx="12700001" cy="8366920"/>
          </a:xfrm>
          <a:prstGeom prst="rect">
            <a:avLst/>
          </a:prstGeom>
          <a:ln w="12700">
            <a:miter lim="400000"/>
          </a:ln>
        </p:spPr>
      </p:pic>
      <p:pic>
        <p:nvPicPr>
          <p:cNvPr id="244" name="Unknown.png" descr="Unknown.png"/>
          <p:cNvPicPr>
            <a:picLocks noChangeAspect="1"/>
          </p:cNvPicPr>
          <p:nvPr/>
        </p:nvPicPr>
        <p:blipFill>
          <a:blip r:embed="rId4"/>
          <a:stretch>
            <a:fillRect/>
          </a:stretch>
        </p:blipFill>
        <p:spPr>
          <a:xfrm>
            <a:off x="780272" y="6488264"/>
            <a:ext cx="6630254" cy="6630254"/>
          </a:xfrm>
          <a:prstGeom prst="rect">
            <a:avLst/>
          </a:prstGeom>
          <a:ln w="12700">
            <a:miter lim="400000"/>
          </a:ln>
        </p:spPr>
      </p:pic>
      <p:sp>
        <p:nvSpPr>
          <p:cNvPr id="245" name="samen naar de kerk"/>
          <p:cNvSpPr txBox="1"/>
          <p:nvPr/>
        </p:nvSpPr>
        <p:spPr>
          <a:xfrm>
            <a:off x="6779891" y="6588711"/>
            <a:ext cx="10511029" cy="1478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solidFill>
                  <a:schemeClr val="accent1">
                    <a:lumOff val="-13575"/>
                  </a:schemeClr>
                </a:solidFill>
                <a:latin typeface="+mn-lt"/>
                <a:ea typeface="+mn-ea"/>
                <a:cs typeface="+mn-cs"/>
                <a:sym typeface="Helvetica Neue Medium"/>
              </a:defRPr>
            </a:lvl1pPr>
          </a:lstStyle>
          <a:p>
            <a:r>
              <a:t>samen naar de kerk</a:t>
            </a:r>
          </a:p>
        </p:txBody>
      </p:sp>
      <p:sp>
        <p:nvSpPr>
          <p:cNvPr id="246" name="samen online verbonden"/>
          <p:cNvSpPr txBox="1"/>
          <p:nvPr/>
        </p:nvSpPr>
        <p:spPr>
          <a:xfrm>
            <a:off x="5327395" y="11465627"/>
            <a:ext cx="13094209" cy="1478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b="0">
                <a:solidFill>
                  <a:schemeClr val="accent1">
                    <a:lumOff val="-13575"/>
                  </a:schemeClr>
                </a:solidFill>
                <a:latin typeface="+mn-lt"/>
                <a:ea typeface="+mn-ea"/>
                <a:cs typeface="+mn-cs"/>
                <a:sym typeface="Helvetica Neue Medium"/>
              </a:defRPr>
            </a:lvl1pPr>
          </a:lstStyle>
          <a:p>
            <a:r>
              <a:t>samen online verbonden</a:t>
            </a:r>
          </a:p>
        </p:txBody>
      </p:sp>
      <p:pic>
        <p:nvPicPr>
          <p:cNvPr id="247" name="95-957853_camera-sketch-png-video-camera-line-art.png" descr="95-957853_camera-sketch-png-video-camera-line-art.png"/>
          <p:cNvPicPr>
            <a:picLocks noChangeAspect="1"/>
          </p:cNvPicPr>
          <p:nvPr/>
        </p:nvPicPr>
        <p:blipFill>
          <a:blip r:embed="rId5"/>
          <a:stretch>
            <a:fillRect/>
          </a:stretch>
        </p:blipFill>
        <p:spPr>
          <a:xfrm>
            <a:off x="18572288" y="7631473"/>
            <a:ext cx="5357008" cy="434383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pic>
        <p:nvPicPr>
          <p:cNvPr id="250" name="istockphoto-692671008-612x612.jpg" descr="istockphoto-692671008-612x612.jpg"/>
          <p:cNvPicPr>
            <a:picLocks noChangeAspect="1"/>
          </p:cNvPicPr>
          <p:nvPr/>
        </p:nvPicPr>
        <p:blipFill>
          <a:blip r:embed="rId3"/>
          <a:stretch>
            <a:fillRect/>
          </a:stretch>
        </p:blipFill>
        <p:spPr>
          <a:xfrm>
            <a:off x="4793609" y="4074527"/>
            <a:ext cx="9428729" cy="9028162"/>
          </a:xfrm>
          <a:prstGeom prst="rect">
            <a:avLst/>
          </a:prstGeom>
          <a:ln w="12700">
            <a:miter lim="400000"/>
          </a:ln>
        </p:spPr>
      </p:pic>
      <p:sp>
        <p:nvSpPr>
          <p:cNvPr id="251" name="KERK IN VERANDERING…"/>
          <p:cNvSpPr txBox="1"/>
          <p:nvPr/>
        </p:nvSpPr>
        <p:spPr>
          <a:xfrm>
            <a:off x="1402716" y="1961238"/>
            <a:ext cx="21035269" cy="5627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3900">
                <a:solidFill>
                  <a:schemeClr val="accent1">
                    <a:lumOff val="16847"/>
                  </a:schemeClr>
                </a:solidFill>
              </a:defRPr>
            </a:pPr>
            <a:r>
              <a:t>KERK IN VERANDERING</a:t>
            </a:r>
          </a:p>
          <a:p>
            <a:pPr defTabSz="1828800">
              <a:buFont typeface="Arial"/>
              <a:defRPr sz="9000" b="0">
                <a:latin typeface="+mn-lt"/>
                <a:ea typeface="+mn-ea"/>
                <a:cs typeface="+mn-cs"/>
                <a:sym typeface="Helvetica Neue Medium"/>
              </a:defRPr>
            </a:pPr>
            <a:r>
              <a:rPr>
                <a:solidFill>
                  <a:schemeClr val="accent1">
                    <a:hueOff val="114395"/>
                    <a:lumOff val="-24975"/>
                  </a:schemeClr>
                </a:solidFill>
              </a:rPr>
              <a:t>Kerk 1.0</a:t>
            </a:r>
            <a:r>
              <a:t> </a:t>
            </a:r>
          </a:p>
          <a:p>
            <a:pPr defTabSz="1828800">
              <a:buFont typeface="Arial"/>
              <a:defRPr sz="6400" b="0">
                <a:latin typeface="Helvetica Neue Light"/>
                <a:ea typeface="Helvetica Neue Light"/>
                <a:cs typeface="Helvetica Neue Light"/>
                <a:sym typeface="Helvetica Neue Light"/>
              </a:defRPr>
            </a:pPr>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54" name="KERK IN VERANDERING…"/>
          <p:cNvSpPr txBox="1"/>
          <p:nvPr/>
        </p:nvSpPr>
        <p:spPr>
          <a:xfrm>
            <a:off x="1402716" y="970638"/>
            <a:ext cx="21035269" cy="76091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3900">
                <a:solidFill>
                  <a:schemeClr val="accent1">
                    <a:lumOff val="16847"/>
                  </a:schemeClr>
                </a:solidFill>
              </a:defRPr>
            </a:pPr>
            <a:r>
              <a:t>KERK IN VERANDERING</a:t>
            </a:r>
          </a:p>
          <a:p>
            <a:pPr defTabSz="1828800">
              <a:buFont typeface="Arial"/>
              <a:defRPr sz="6400" b="0">
                <a:latin typeface="Helvetica Neue Light"/>
                <a:ea typeface="Helvetica Neue Light"/>
                <a:cs typeface="Helvetica Neue Light"/>
                <a:sym typeface="Helvetica Neue Light"/>
              </a:defRPr>
            </a:pPr>
            <a:endParaRPr/>
          </a:p>
          <a:p>
            <a:pPr defTabSz="1828800">
              <a:buFont typeface="Arial"/>
              <a:defRPr sz="9000" b="0">
                <a:solidFill>
                  <a:schemeClr val="accent1">
                    <a:hueOff val="114395"/>
                    <a:lumOff val="-24975"/>
                  </a:schemeClr>
                </a:solidFill>
                <a:latin typeface="+mn-lt"/>
                <a:ea typeface="+mn-ea"/>
                <a:cs typeface="+mn-cs"/>
                <a:sym typeface="Helvetica Neue Medium"/>
              </a:defRPr>
            </a:pPr>
            <a:r>
              <a:t>Ontregeld (door Covid19-pandemie)</a:t>
            </a:r>
          </a:p>
          <a:p>
            <a:pPr defTabSz="1828800">
              <a:buFont typeface="Arial"/>
              <a:defRPr sz="6400" b="0">
                <a:latin typeface="Helvetica Neue Light"/>
                <a:ea typeface="Helvetica Neue Light"/>
                <a:cs typeface="Helvetica Neue Light"/>
                <a:sym typeface="Helvetica Neue Light"/>
              </a:defRPr>
            </a:pPr>
            <a:endParaRPr/>
          </a:p>
          <a:p>
            <a:pPr defTabSz="1828800">
              <a:buFont typeface="Arial"/>
              <a:defRPr sz="6400" b="0">
                <a:latin typeface="Helvetica Neue Light"/>
                <a:ea typeface="Helvetica Neue Light"/>
                <a:cs typeface="Helvetica Neue Light"/>
                <a:sym typeface="Helvetica Neue Light"/>
              </a:defRPr>
            </a:pPr>
            <a:endParaRPr/>
          </a:p>
        </p:txBody>
      </p:sp>
      <p:pic>
        <p:nvPicPr>
          <p:cNvPr id="255" name="theres-no-going-back-pre-pandemic-church2.png" descr="theres-no-going-back-pre-pandemic-church2.png"/>
          <p:cNvPicPr>
            <a:picLocks noChangeAspect="1"/>
          </p:cNvPicPr>
          <p:nvPr/>
        </p:nvPicPr>
        <p:blipFill>
          <a:blip r:embed="rId3"/>
          <a:srcRect l="11391" t="9020" r="10088" b="7590"/>
          <a:stretch>
            <a:fillRect/>
          </a:stretch>
        </p:blipFill>
        <p:spPr>
          <a:xfrm>
            <a:off x="8140892" y="6808338"/>
            <a:ext cx="8102215" cy="4106752"/>
          </a:xfrm>
          <a:custGeom>
            <a:avLst/>
            <a:gdLst/>
            <a:ahLst/>
            <a:cxnLst>
              <a:cxn ang="0">
                <a:pos x="wd2" y="hd2"/>
              </a:cxn>
              <a:cxn ang="5400000">
                <a:pos x="wd2" y="hd2"/>
              </a:cxn>
              <a:cxn ang="10800000">
                <a:pos x="wd2" y="hd2"/>
              </a:cxn>
              <a:cxn ang="16200000">
                <a:pos x="wd2" y="hd2"/>
              </a:cxn>
            </a:cxnLst>
            <a:rect l="0" t="0" r="r" b="b"/>
            <a:pathLst>
              <a:path w="21598" h="21565" extrusionOk="0">
                <a:moveTo>
                  <a:pt x="10653" y="0"/>
                </a:moveTo>
                <a:cubicBezTo>
                  <a:pt x="10188" y="0"/>
                  <a:pt x="8659" y="761"/>
                  <a:pt x="6762" y="1936"/>
                </a:cubicBezTo>
                <a:cubicBezTo>
                  <a:pt x="5659" y="2620"/>
                  <a:pt x="3660" y="3939"/>
                  <a:pt x="3453" y="4120"/>
                </a:cubicBezTo>
                <a:lnTo>
                  <a:pt x="3291" y="4262"/>
                </a:lnTo>
                <a:lnTo>
                  <a:pt x="2993" y="3674"/>
                </a:lnTo>
                <a:cubicBezTo>
                  <a:pt x="2538" y="2778"/>
                  <a:pt x="2028" y="2067"/>
                  <a:pt x="1566" y="1686"/>
                </a:cubicBezTo>
                <a:cubicBezTo>
                  <a:pt x="1269" y="1441"/>
                  <a:pt x="818" y="1423"/>
                  <a:pt x="586" y="1648"/>
                </a:cubicBezTo>
                <a:cubicBezTo>
                  <a:pt x="366" y="1862"/>
                  <a:pt x="221" y="2169"/>
                  <a:pt x="103" y="2663"/>
                </a:cubicBezTo>
                <a:lnTo>
                  <a:pt x="0" y="3093"/>
                </a:lnTo>
                <a:lnTo>
                  <a:pt x="3" y="4362"/>
                </a:lnTo>
                <a:cubicBezTo>
                  <a:pt x="6" y="5600"/>
                  <a:pt x="8" y="5655"/>
                  <a:pt x="128" y="6552"/>
                </a:cubicBezTo>
                <a:cubicBezTo>
                  <a:pt x="308" y="7901"/>
                  <a:pt x="599" y="9477"/>
                  <a:pt x="717" y="9747"/>
                </a:cubicBezTo>
                <a:cubicBezTo>
                  <a:pt x="773" y="9875"/>
                  <a:pt x="929" y="9901"/>
                  <a:pt x="1026" y="9799"/>
                </a:cubicBezTo>
                <a:cubicBezTo>
                  <a:pt x="1142" y="9677"/>
                  <a:pt x="1136" y="9441"/>
                  <a:pt x="997" y="8720"/>
                </a:cubicBezTo>
                <a:cubicBezTo>
                  <a:pt x="668" y="7013"/>
                  <a:pt x="513" y="5688"/>
                  <a:pt x="510" y="4533"/>
                </a:cubicBezTo>
                <a:cubicBezTo>
                  <a:pt x="508" y="3878"/>
                  <a:pt x="519" y="3717"/>
                  <a:pt x="584" y="3432"/>
                </a:cubicBezTo>
                <a:cubicBezTo>
                  <a:pt x="721" y="2831"/>
                  <a:pt x="890" y="2589"/>
                  <a:pt x="1174" y="2590"/>
                </a:cubicBezTo>
                <a:cubicBezTo>
                  <a:pt x="1605" y="2593"/>
                  <a:pt x="2115" y="3250"/>
                  <a:pt x="2809" y="4695"/>
                </a:cubicBezTo>
                <a:lnTo>
                  <a:pt x="3163" y="5431"/>
                </a:lnTo>
                <a:lnTo>
                  <a:pt x="3144" y="6098"/>
                </a:lnTo>
                <a:cubicBezTo>
                  <a:pt x="3134" y="6465"/>
                  <a:pt x="3109" y="8805"/>
                  <a:pt x="3089" y="11298"/>
                </a:cubicBezTo>
                <a:cubicBezTo>
                  <a:pt x="3069" y="13790"/>
                  <a:pt x="3046" y="15870"/>
                  <a:pt x="3038" y="15918"/>
                </a:cubicBezTo>
                <a:cubicBezTo>
                  <a:pt x="3015" y="16062"/>
                  <a:pt x="2962" y="15948"/>
                  <a:pt x="2740" y="15274"/>
                </a:cubicBezTo>
                <a:cubicBezTo>
                  <a:pt x="2450" y="14394"/>
                  <a:pt x="2059" y="13012"/>
                  <a:pt x="1790" y="11919"/>
                </a:cubicBezTo>
                <a:cubicBezTo>
                  <a:pt x="1588" y="11097"/>
                  <a:pt x="1553" y="10993"/>
                  <a:pt x="1431" y="10868"/>
                </a:cubicBezTo>
                <a:cubicBezTo>
                  <a:pt x="1278" y="10711"/>
                  <a:pt x="1195" y="10694"/>
                  <a:pt x="1136" y="10810"/>
                </a:cubicBezTo>
                <a:cubicBezTo>
                  <a:pt x="1066" y="10947"/>
                  <a:pt x="1091" y="11187"/>
                  <a:pt x="1239" y="11819"/>
                </a:cubicBezTo>
                <a:cubicBezTo>
                  <a:pt x="1713" y="13842"/>
                  <a:pt x="2394" y="16113"/>
                  <a:pt x="2854" y="17202"/>
                </a:cubicBezTo>
                <a:cubicBezTo>
                  <a:pt x="2987" y="17515"/>
                  <a:pt x="3024" y="17654"/>
                  <a:pt x="3024" y="17837"/>
                </a:cubicBezTo>
                <a:cubicBezTo>
                  <a:pt x="3024" y="18090"/>
                  <a:pt x="3138" y="18686"/>
                  <a:pt x="3225" y="18886"/>
                </a:cubicBezTo>
                <a:cubicBezTo>
                  <a:pt x="3306" y="19074"/>
                  <a:pt x="3468" y="19215"/>
                  <a:pt x="4022" y="19579"/>
                </a:cubicBezTo>
                <a:cubicBezTo>
                  <a:pt x="5520" y="20565"/>
                  <a:pt x="7419" y="21250"/>
                  <a:pt x="9419" y="21526"/>
                </a:cubicBezTo>
                <a:cubicBezTo>
                  <a:pt x="9954" y="21600"/>
                  <a:pt x="12041" y="21562"/>
                  <a:pt x="12599" y="21468"/>
                </a:cubicBezTo>
                <a:cubicBezTo>
                  <a:pt x="14007" y="21229"/>
                  <a:pt x="15226" y="20828"/>
                  <a:pt x="16503" y="20186"/>
                </a:cubicBezTo>
                <a:cubicBezTo>
                  <a:pt x="17128" y="19871"/>
                  <a:pt x="17848" y="19422"/>
                  <a:pt x="18141" y="19163"/>
                </a:cubicBezTo>
                <a:cubicBezTo>
                  <a:pt x="18375" y="18956"/>
                  <a:pt x="18432" y="18787"/>
                  <a:pt x="18472" y="18196"/>
                </a:cubicBezTo>
                <a:cubicBezTo>
                  <a:pt x="18493" y="17873"/>
                  <a:pt x="18519" y="17779"/>
                  <a:pt x="18688" y="17414"/>
                </a:cubicBezTo>
                <a:cubicBezTo>
                  <a:pt x="19094" y="16541"/>
                  <a:pt x="19660" y="14760"/>
                  <a:pt x="20163" y="12771"/>
                </a:cubicBezTo>
                <a:cubicBezTo>
                  <a:pt x="20518" y="11369"/>
                  <a:pt x="20531" y="11173"/>
                  <a:pt x="20294" y="10899"/>
                </a:cubicBezTo>
                <a:cubicBezTo>
                  <a:pt x="20038" y="10603"/>
                  <a:pt x="20037" y="10606"/>
                  <a:pt x="19654" y="12098"/>
                </a:cubicBezTo>
                <a:cubicBezTo>
                  <a:pt x="19155" y="14046"/>
                  <a:pt x="18553" y="15959"/>
                  <a:pt x="18484" y="15820"/>
                </a:cubicBezTo>
                <a:cubicBezTo>
                  <a:pt x="18452" y="15754"/>
                  <a:pt x="18431" y="14457"/>
                  <a:pt x="18381" y="9416"/>
                </a:cubicBezTo>
                <a:lnTo>
                  <a:pt x="18344" y="5735"/>
                </a:lnTo>
                <a:lnTo>
                  <a:pt x="18444" y="5516"/>
                </a:lnTo>
                <a:cubicBezTo>
                  <a:pt x="18500" y="5396"/>
                  <a:pt x="18648" y="5074"/>
                  <a:pt x="18774" y="4800"/>
                </a:cubicBezTo>
                <a:cubicBezTo>
                  <a:pt x="19517" y="3180"/>
                  <a:pt x="20178" y="2408"/>
                  <a:pt x="20630" y="2634"/>
                </a:cubicBezTo>
                <a:cubicBezTo>
                  <a:pt x="20976" y="2808"/>
                  <a:pt x="21082" y="3287"/>
                  <a:pt x="21045" y="4533"/>
                </a:cubicBezTo>
                <a:cubicBezTo>
                  <a:pt x="21014" y="5597"/>
                  <a:pt x="20855" y="6906"/>
                  <a:pt x="20582" y="8340"/>
                </a:cubicBezTo>
                <a:cubicBezTo>
                  <a:pt x="20508" y="8730"/>
                  <a:pt x="20448" y="9086"/>
                  <a:pt x="20448" y="9134"/>
                </a:cubicBezTo>
                <a:cubicBezTo>
                  <a:pt x="20448" y="9337"/>
                  <a:pt x="20593" y="9800"/>
                  <a:pt x="20668" y="9837"/>
                </a:cubicBezTo>
                <a:cubicBezTo>
                  <a:pt x="20898" y="9950"/>
                  <a:pt x="20956" y="9799"/>
                  <a:pt x="21190" y="8465"/>
                </a:cubicBezTo>
                <a:cubicBezTo>
                  <a:pt x="21460" y="6932"/>
                  <a:pt x="21595" y="5600"/>
                  <a:pt x="21598" y="4533"/>
                </a:cubicBezTo>
                <a:cubicBezTo>
                  <a:pt x="21600" y="3466"/>
                  <a:pt x="21468" y="2664"/>
                  <a:pt x="21203" y="2194"/>
                </a:cubicBezTo>
                <a:cubicBezTo>
                  <a:pt x="20991" y="1819"/>
                  <a:pt x="20642" y="1508"/>
                  <a:pt x="20398" y="1478"/>
                </a:cubicBezTo>
                <a:cubicBezTo>
                  <a:pt x="19862" y="1410"/>
                  <a:pt x="19235" y="2102"/>
                  <a:pt x="18501" y="3570"/>
                </a:cubicBezTo>
                <a:lnTo>
                  <a:pt x="18094" y="4385"/>
                </a:lnTo>
                <a:lnTo>
                  <a:pt x="17958" y="4226"/>
                </a:lnTo>
                <a:cubicBezTo>
                  <a:pt x="17720" y="3949"/>
                  <a:pt x="14451" y="1833"/>
                  <a:pt x="13035" y="1040"/>
                </a:cubicBezTo>
                <a:cubicBezTo>
                  <a:pt x="11924" y="418"/>
                  <a:pt x="10966" y="0"/>
                  <a:pt x="10653" y="0"/>
                </a:cubicBezTo>
                <a:close/>
              </a:path>
            </a:pathLst>
          </a:cu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58" name="KERK IN VERANDERING…"/>
          <p:cNvSpPr txBox="1"/>
          <p:nvPr/>
        </p:nvSpPr>
        <p:spPr>
          <a:xfrm>
            <a:off x="1402716" y="1586588"/>
            <a:ext cx="21035269" cy="6377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3900">
                <a:solidFill>
                  <a:schemeClr val="accent1">
                    <a:lumOff val="16847"/>
                  </a:schemeClr>
                </a:solidFill>
              </a:defRPr>
            </a:pPr>
            <a:r>
              <a:t>KERK IN VERANDERING</a:t>
            </a:r>
          </a:p>
          <a:p>
            <a:pPr defTabSz="1828800">
              <a:buFont typeface="Arial"/>
              <a:defRPr sz="6400" b="0">
                <a:latin typeface="Helvetica Neue Light"/>
                <a:ea typeface="Helvetica Neue Light"/>
                <a:cs typeface="Helvetica Neue Light"/>
                <a:sym typeface="Helvetica Neue Light"/>
              </a:defRPr>
            </a:pPr>
            <a:endParaRPr/>
          </a:p>
          <a:p>
            <a:pPr defTabSz="1828800">
              <a:buFont typeface="Arial"/>
              <a:defRPr sz="7600" b="0">
                <a:solidFill>
                  <a:schemeClr val="accent1">
                    <a:hueOff val="114395"/>
                    <a:lumOff val="-24975"/>
                  </a:schemeClr>
                </a:solidFill>
                <a:latin typeface="+mn-lt"/>
                <a:ea typeface="+mn-ea"/>
                <a:cs typeface="+mn-cs"/>
                <a:sym typeface="Helvetica Neue Medium"/>
              </a:defRPr>
            </a:pPr>
            <a:r>
              <a:t>tussenfase / overgangsfase (post Corona fase)</a:t>
            </a:r>
          </a:p>
          <a:p>
            <a:pPr defTabSz="1828800">
              <a:buFont typeface="Arial"/>
              <a:defRPr sz="6400" b="0">
                <a:latin typeface="Helvetica Neue Light"/>
                <a:ea typeface="Helvetica Neue Light"/>
                <a:cs typeface="Helvetica Neue Light"/>
                <a:sym typeface="Helvetica Neue Light"/>
              </a:defRPr>
            </a:pPr>
            <a:endParaRPr/>
          </a:p>
        </p:txBody>
      </p:sp>
      <p:pic>
        <p:nvPicPr>
          <p:cNvPr id="259" name="OpenChurches.png" descr="OpenChurches.png"/>
          <p:cNvPicPr>
            <a:picLocks noChangeAspect="1"/>
          </p:cNvPicPr>
          <p:nvPr/>
        </p:nvPicPr>
        <p:blipFill>
          <a:blip r:embed="rId3"/>
          <a:stretch>
            <a:fillRect/>
          </a:stretch>
        </p:blipFill>
        <p:spPr>
          <a:xfrm>
            <a:off x="1517699" y="6753769"/>
            <a:ext cx="10160001" cy="5715001"/>
          </a:xfrm>
          <a:prstGeom prst="rect">
            <a:avLst/>
          </a:prstGeom>
          <a:ln w="12700">
            <a:miter lim="400000"/>
          </a:ln>
        </p:spPr>
      </p:pic>
      <p:pic>
        <p:nvPicPr>
          <p:cNvPr id="260" name="istockphoto-1257841880-612x612.jpg" descr="istockphoto-1257841880-612x612.jpg"/>
          <p:cNvPicPr>
            <a:picLocks noChangeAspect="1"/>
          </p:cNvPicPr>
          <p:nvPr/>
        </p:nvPicPr>
        <p:blipFill>
          <a:blip r:embed="rId4"/>
          <a:stretch>
            <a:fillRect/>
          </a:stretch>
        </p:blipFill>
        <p:spPr>
          <a:xfrm>
            <a:off x="13549362" y="6505624"/>
            <a:ext cx="9316939" cy="621129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63" name="KERK IN VERANDERING…"/>
          <p:cNvSpPr txBox="1"/>
          <p:nvPr/>
        </p:nvSpPr>
        <p:spPr>
          <a:xfrm>
            <a:off x="1402716" y="2448627"/>
            <a:ext cx="21035269" cy="4627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3900">
                <a:solidFill>
                  <a:schemeClr val="accent1">
                    <a:lumOff val="16847"/>
                  </a:schemeClr>
                </a:solidFill>
              </a:defRPr>
            </a:pPr>
            <a:r>
              <a:t>KERK IN VERANDERING</a:t>
            </a:r>
          </a:p>
          <a:p>
            <a:pPr defTabSz="1828800">
              <a:buFont typeface="Arial"/>
              <a:defRPr sz="6400" b="0">
                <a:latin typeface="Helvetica Neue Light"/>
                <a:ea typeface="Helvetica Neue Light"/>
                <a:cs typeface="Helvetica Neue Light"/>
                <a:sym typeface="Helvetica Neue Light"/>
              </a:defRPr>
            </a:pPr>
            <a:endParaRPr/>
          </a:p>
          <a:p>
            <a:pPr defTabSz="1828800">
              <a:buFont typeface="Arial"/>
              <a:defRPr sz="9000" b="0">
                <a:solidFill>
                  <a:schemeClr val="accent1">
                    <a:hueOff val="114395"/>
                    <a:lumOff val="-24975"/>
                  </a:schemeClr>
                </a:solidFill>
                <a:latin typeface="+mn-lt"/>
                <a:ea typeface="+mn-ea"/>
                <a:cs typeface="+mn-cs"/>
                <a:sym typeface="Helvetica Neue Medium"/>
              </a:defRPr>
            </a:pPr>
            <a:r>
              <a:t>Kerk 2.0 </a:t>
            </a:r>
          </a:p>
        </p:txBody>
      </p:sp>
      <p:pic>
        <p:nvPicPr>
          <p:cNvPr id="264" name="istockphoto-1150659544-612x612.jpg" descr="istockphoto-1150659544-612x612.jpg"/>
          <p:cNvPicPr>
            <a:picLocks noChangeAspect="1"/>
          </p:cNvPicPr>
          <p:nvPr/>
        </p:nvPicPr>
        <p:blipFill>
          <a:blip r:embed="rId3"/>
          <a:stretch>
            <a:fillRect/>
          </a:stretch>
        </p:blipFill>
        <p:spPr>
          <a:xfrm>
            <a:off x="9361487" y="7381081"/>
            <a:ext cx="6143576" cy="6143576"/>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67"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268" name="aan de basis verandert er niet…"/>
          <p:cNvSpPr txBox="1"/>
          <p:nvPr/>
        </p:nvSpPr>
        <p:spPr>
          <a:xfrm>
            <a:off x="3286262" y="2841558"/>
            <a:ext cx="16102585" cy="9936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solidFill>
                  <a:schemeClr val="accent1">
                    <a:hueOff val="114395"/>
                    <a:lumOff val="-24975"/>
                  </a:schemeClr>
                </a:solidFill>
                <a:latin typeface="+mn-lt"/>
                <a:ea typeface="+mn-ea"/>
                <a:cs typeface="+mn-cs"/>
                <a:sym typeface="Helvetica Neue Medium"/>
              </a:defRPr>
            </a:pPr>
            <a:r>
              <a:t>aan de basis verandert er niet </a:t>
            </a:r>
          </a:p>
          <a:p>
            <a:pPr algn="l">
              <a:defRPr sz="9000" b="0">
                <a:solidFill>
                  <a:schemeClr val="accent1">
                    <a:hueOff val="114395"/>
                    <a:lumOff val="-24975"/>
                  </a:schemeClr>
                </a:solidFill>
                <a:latin typeface="+mn-lt"/>
                <a:ea typeface="+mn-ea"/>
                <a:cs typeface="+mn-cs"/>
                <a:sym typeface="Helvetica Neue Medium"/>
              </a:defRPr>
            </a:pPr>
            <a:r>
              <a:t>veel aan de kerk:       </a:t>
            </a:r>
          </a:p>
          <a:p>
            <a:pPr algn="l">
              <a:defRPr sz="9000" b="0">
                <a:solidFill>
                  <a:schemeClr val="accent1">
                    <a:hueOff val="114395"/>
                    <a:lumOff val="-24975"/>
                  </a:schemeClr>
                </a:solidFill>
                <a:latin typeface="+mn-lt"/>
                <a:ea typeface="+mn-ea"/>
                <a:cs typeface="+mn-cs"/>
                <a:sym typeface="Helvetica Neue Medium"/>
              </a:defRPr>
            </a:pPr>
            <a:endParaRPr/>
          </a:p>
          <a:p>
            <a:pPr algn="l">
              <a:defRPr sz="9000" b="0">
                <a:solidFill>
                  <a:schemeClr val="accent1">
                    <a:hueOff val="114395"/>
                    <a:lumOff val="-24975"/>
                  </a:schemeClr>
                </a:solidFill>
                <a:latin typeface="+mn-lt"/>
                <a:ea typeface="+mn-ea"/>
                <a:cs typeface="+mn-cs"/>
                <a:sym typeface="Helvetica Neue Medium"/>
              </a:defRPr>
            </a:pPr>
            <a:r>
              <a:t>-verkondiging</a:t>
            </a:r>
          </a:p>
          <a:p>
            <a:pPr algn="l">
              <a:defRPr sz="9000" b="0">
                <a:solidFill>
                  <a:schemeClr val="accent1">
                    <a:hueOff val="114395"/>
                    <a:lumOff val="-24975"/>
                  </a:schemeClr>
                </a:solidFill>
                <a:latin typeface="+mn-lt"/>
                <a:ea typeface="+mn-ea"/>
                <a:cs typeface="+mn-cs"/>
                <a:sym typeface="Helvetica Neue Medium"/>
              </a:defRPr>
            </a:pPr>
            <a:r>
              <a:t>-gebed </a:t>
            </a:r>
          </a:p>
          <a:p>
            <a:pPr algn="l">
              <a:defRPr sz="9000" b="0">
                <a:solidFill>
                  <a:schemeClr val="accent1">
                    <a:hueOff val="114395"/>
                    <a:lumOff val="-24975"/>
                  </a:schemeClr>
                </a:solidFill>
                <a:latin typeface="+mn-lt"/>
                <a:ea typeface="+mn-ea"/>
                <a:cs typeface="+mn-cs"/>
                <a:sym typeface="Helvetica Neue Medium"/>
              </a:defRPr>
            </a:pPr>
            <a:r>
              <a:t>-pastoraat </a:t>
            </a:r>
          </a:p>
          <a:p>
            <a:pPr algn="l">
              <a:defRPr sz="9000" b="0">
                <a:solidFill>
                  <a:schemeClr val="accent1">
                    <a:hueOff val="114395"/>
                    <a:lumOff val="-24975"/>
                  </a:schemeClr>
                </a:solidFill>
                <a:latin typeface="+mn-lt"/>
                <a:ea typeface="+mn-ea"/>
                <a:cs typeface="+mn-cs"/>
                <a:sym typeface="Helvetica Neue Medium"/>
              </a:defRPr>
            </a:pPr>
            <a:r>
              <a:t>-gemeente zijn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71"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272" name="belangrijkste verandering:"/>
          <p:cNvSpPr txBox="1"/>
          <p:nvPr/>
        </p:nvSpPr>
        <p:spPr>
          <a:xfrm>
            <a:off x="2869198" y="2997453"/>
            <a:ext cx="13764007" cy="288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u="sng">
                <a:solidFill>
                  <a:schemeClr val="accent1">
                    <a:hueOff val="114395"/>
                    <a:lumOff val="-24975"/>
                  </a:schemeClr>
                </a:solidFill>
                <a:latin typeface="+mn-lt"/>
                <a:ea typeface="+mn-ea"/>
                <a:cs typeface="+mn-cs"/>
                <a:sym typeface="Helvetica Neue Medium"/>
              </a:defRPr>
            </a:lvl1pPr>
          </a:lstStyle>
          <a:p>
            <a:r>
              <a:t>belangrijkste verandering:</a:t>
            </a:r>
          </a:p>
        </p:txBody>
      </p:sp>
      <p:sp>
        <p:nvSpPr>
          <p:cNvPr id="273" name="Nieuwe technieken:…"/>
          <p:cNvSpPr txBox="1"/>
          <p:nvPr/>
        </p:nvSpPr>
        <p:spPr>
          <a:xfrm>
            <a:off x="2741104" y="5415564"/>
            <a:ext cx="19130392" cy="5707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solidFill>
                  <a:schemeClr val="accent1">
                    <a:hueOff val="114395"/>
                    <a:lumOff val="-24975"/>
                  </a:schemeClr>
                </a:solidFill>
                <a:latin typeface="+mn-lt"/>
                <a:ea typeface="+mn-ea"/>
                <a:cs typeface="+mn-cs"/>
                <a:sym typeface="Helvetica Neue Medium"/>
              </a:defRPr>
            </a:pPr>
            <a:r>
              <a:rPr dirty="0" err="1"/>
              <a:t>Nieuwe</a:t>
            </a:r>
            <a:r>
              <a:rPr dirty="0"/>
              <a:t> </a:t>
            </a:r>
            <a:r>
              <a:rPr dirty="0" err="1"/>
              <a:t>technieken</a:t>
            </a:r>
            <a:r>
              <a:rPr dirty="0"/>
              <a:t>: </a:t>
            </a:r>
          </a:p>
          <a:p>
            <a:pPr algn="l">
              <a:defRPr sz="9000" b="0">
                <a:solidFill>
                  <a:schemeClr val="accent1">
                    <a:hueOff val="114395"/>
                    <a:lumOff val="-24975"/>
                  </a:schemeClr>
                </a:solidFill>
                <a:latin typeface="+mn-lt"/>
                <a:ea typeface="+mn-ea"/>
                <a:cs typeface="+mn-cs"/>
                <a:sym typeface="Helvetica Neue Medium"/>
              </a:defRPr>
            </a:pPr>
            <a:r>
              <a:rPr dirty="0" err="1"/>
              <a:t>digitaal</a:t>
            </a:r>
            <a:r>
              <a:rPr dirty="0"/>
              <a:t> </a:t>
            </a:r>
            <a:r>
              <a:rPr dirty="0" err="1"/>
              <a:t>gebruiken</a:t>
            </a:r>
            <a:r>
              <a:rPr dirty="0"/>
              <a:t> om </a:t>
            </a:r>
            <a:r>
              <a:rPr dirty="0" err="1"/>
              <a:t>verschillende</a:t>
            </a:r>
            <a:r>
              <a:rPr dirty="0"/>
              <a:t> </a:t>
            </a:r>
            <a:endParaRPr lang="nl-NL" dirty="0"/>
          </a:p>
          <a:p>
            <a:pPr algn="l">
              <a:defRPr sz="9000" b="0">
                <a:solidFill>
                  <a:schemeClr val="accent1">
                    <a:hueOff val="114395"/>
                    <a:lumOff val="-24975"/>
                  </a:schemeClr>
                </a:solidFill>
                <a:latin typeface="+mn-lt"/>
                <a:ea typeface="+mn-ea"/>
                <a:cs typeface="+mn-cs"/>
                <a:sym typeface="Helvetica Neue Medium"/>
              </a:defRPr>
            </a:pPr>
            <a:r>
              <a:rPr dirty="0" err="1"/>
              <a:t>elementen</a:t>
            </a:r>
            <a:r>
              <a:rPr dirty="0"/>
              <a:t> van de </a:t>
            </a:r>
            <a:r>
              <a:rPr dirty="0" err="1"/>
              <a:t>gemeente</a:t>
            </a:r>
            <a:r>
              <a:rPr dirty="0"/>
              <a:t> </a:t>
            </a:r>
            <a:r>
              <a:rPr dirty="0" err="1"/>
              <a:t>bij</a:t>
            </a:r>
            <a:r>
              <a:rPr dirty="0"/>
              <a:t> </a:t>
            </a:r>
          </a:p>
          <a:p>
            <a:pPr algn="l">
              <a:defRPr sz="9000" b="0">
                <a:solidFill>
                  <a:schemeClr val="accent1">
                    <a:hueOff val="114395"/>
                    <a:lumOff val="-24975"/>
                  </a:schemeClr>
                </a:solidFill>
                <a:latin typeface="+mn-lt"/>
                <a:ea typeface="+mn-ea"/>
                <a:cs typeface="+mn-cs"/>
                <a:sym typeface="Helvetica Neue Medium"/>
              </a:defRPr>
            </a:pPr>
            <a:r>
              <a:rPr dirty="0" err="1"/>
              <a:t>elkaar</a:t>
            </a:r>
            <a:r>
              <a:rPr dirty="0"/>
              <a:t> </a:t>
            </a:r>
            <a:r>
              <a:rPr dirty="0" err="1"/>
              <a:t>te</a:t>
            </a:r>
            <a:r>
              <a:rPr dirty="0"/>
              <a:t> </a:t>
            </a:r>
            <a:r>
              <a:rPr dirty="0" err="1"/>
              <a:t>brengen</a:t>
            </a:r>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76"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277" name="belangrijkste verandering:"/>
          <p:cNvSpPr txBox="1"/>
          <p:nvPr/>
        </p:nvSpPr>
        <p:spPr>
          <a:xfrm>
            <a:off x="2869198" y="2997453"/>
            <a:ext cx="13764007" cy="288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u="sng">
                <a:solidFill>
                  <a:schemeClr val="accent1">
                    <a:hueOff val="114395"/>
                    <a:lumOff val="-24975"/>
                  </a:schemeClr>
                </a:solidFill>
                <a:latin typeface="+mn-lt"/>
                <a:ea typeface="+mn-ea"/>
                <a:cs typeface="+mn-cs"/>
                <a:sym typeface="Helvetica Neue Medium"/>
              </a:defRPr>
            </a:lvl1pPr>
          </a:lstStyle>
          <a:p>
            <a:r>
              <a:t>belangrijkste verandering:</a:t>
            </a:r>
          </a:p>
        </p:txBody>
      </p:sp>
      <p:sp>
        <p:nvSpPr>
          <p:cNvPr id="278" name="Culturele verschuiving 2022:…"/>
          <p:cNvSpPr txBox="1"/>
          <p:nvPr/>
        </p:nvSpPr>
        <p:spPr>
          <a:xfrm>
            <a:off x="2741104" y="6120414"/>
            <a:ext cx="18766918" cy="4297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solidFill>
                  <a:schemeClr val="accent1">
                    <a:hueOff val="114395"/>
                    <a:lumOff val="-24975"/>
                  </a:schemeClr>
                </a:solidFill>
                <a:latin typeface="+mn-lt"/>
                <a:ea typeface="+mn-ea"/>
                <a:cs typeface="+mn-cs"/>
                <a:sym typeface="Helvetica Neue Medium"/>
              </a:defRPr>
            </a:pPr>
            <a:r>
              <a:t>Culturele verschuiving 2022: </a:t>
            </a:r>
          </a:p>
          <a:p>
            <a:pPr algn="l">
              <a:defRPr sz="9000" b="0">
                <a:solidFill>
                  <a:schemeClr val="accent1">
                    <a:hueOff val="114395"/>
                    <a:lumOff val="-24975"/>
                  </a:schemeClr>
                </a:solidFill>
                <a:latin typeface="+mn-lt"/>
                <a:ea typeface="+mn-ea"/>
                <a:cs typeface="+mn-cs"/>
                <a:sym typeface="Helvetica Neue Medium"/>
              </a:defRPr>
            </a:pPr>
            <a:r>
              <a:t>bekendheid en omgang met media </a:t>
            </a:r>
          </a:p>
          <a:p>
            <a:pPr algn="l">
              <a:defRPr sz="9000" b="0">
                <a:solidFill>
                  <a:schemeClr val="accent1">
                    <a:hueOff val="114395"/>
                    <a:lumOff val="-24975"/>
                  </a:schemeClr>
                </a:solidFill>
                <a:latin typeface="+mn-lt"/>
                <a:ea typeface="+mn-ea"/>
                <a:cs typeface="+mn-cs"/>
                <a:sym typeface="Helvetica Neue Medium"/>
              </a:defRPr>
            </a:pPr>
            <a:r>
              <a:t>is enorm groot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Hybride Kerk"/>
          <p:cNvSpPr txBox="1"/>
          <p:nvPr/>
        </p:nvSpPr>
        <p:spPr>
          <a:xfrm>
            <a:off x="2406714" y="-227446"/>
            <a:ext cx="18780083" cy="4099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300" b="0">
                <a:solidFill>
                  <a:schemeClr val="accent1"/>
                </a:solidFill>
                <a:latin typeface="Futura"/>
                <a:ea typeface="Futura"/>
                <a:cs typeface="Futura"/>
                <a:sym typeface="Futura"/>
              </a:defRPr>
            </a:lvl1pPr>
          </a:lstStyle>
          <a:p>
            <a:r>
              <a:t>Hybride Kerk</a:t>
            </a:r>
          </a:p>
        </p:txBody>
      </p:sp>
      <p:pic>
        <p:nvPicPr>
          <p:cNvPr id="135" name="IMG_6441.JPG" descr="IMG_6441.JPG"/>
          <p:cNvPicPr>
            <a:picLocks noChangeAspect="1"/>
          </p:cNvPicPr>
          <p:nvPr/>
        </p:nvPicPr>
        <p:blipFill>
          <a:blip r:embed="rId2"/>
          <a:stretch>
            <a:fillRect/>
          </a:stretch>
        </p:blipFill>
        <p:spPr>
          <a:xfrm>
            <a:off x="2650892" y="3124898"/>
            <a:ext cx="18694401" cy="10515601"/>
          </a:xfrm>
          <a:prstGeom prst="rect">
            <a:avLst/>
          </a:prstGeom>
          <a:ln w="12700">
            <a:miter lim="400000"/>
          </a:ln>
        </p:spPr>
      </p:pic>
      <p:pic>
        <p:nvPicPr>
          <p:cNvPr id="136"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81"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282" name="belangrijkste verandering:"/>
          <p:cNvSpPr txBox="1"/>
          <p:nvPr/>
        </p:nvSpPr>
        <p:spPr>
          <a:xfrm>
            <a:off x="2869198" y="2997453"/>
            <a:ext cx="13764007" cy="288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u="sng">
                <a:solidFill>
                  <a:schemeClr val="accent1">
                    <a:hueOff val="114395"/>
                    <a:lumOff val="-24975"/>
                  </a:schemeClr>
                </a:solidFill>
                <a:latin typeface="+mn-lt"/>
                <a:ea typeface="+mn-ea"/>
                <a:cs typeface="+mn-cs"/>
                <a:sym typeface="Helvetica Neue Medium"/>
              </a:defRPr>
            </a:lvl1pPr>
          </a:lstStyle>
          <a:p>
            <a:r>
              <a:t>belangrijkste verandering:</a:t>
            </a:r>
          </a:p>
        </p:txBody>
      </p:sp>
      <p:sp>
        <p:nvSpPr>
          <p:cNvPr id="283" name="Missionaire verschuiving:…"/>
          <p:cNvSpPr txBox="1"/>
          <p:nvPr/>
        </p:nvSpPr>
        <p:spPr>
          <a:xfrm>
            <a:off x="2741104" y="6140399"/>
            <a:ext cx="13875593" cy="4257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solidFill>
                  <a:schemeClr val="accent1">
                    <a:hueOff val="114395"/>
                    <a:lumOff val="-24975"/>
                  </a:schemeClr>
                </a:solidFill>
                <a:latin typeface="+mn-lt"/>
                <a:ea typeface="+mn-ea"/>
                <a:cs typeface="+mn-cs"/>
                <a:sym typeface="Helvetica Neue Medium"/>
              </a:defRPr>
            </a:pPr>
            <a:r>
              <a:rPr dirty="0" err="1"/>
              <a:t>Missionaire</a:t>
            </a:r>
            <a:r>
              <a:rPr dirty="0"/>
              <a:t> </a:t>
            </a:r>
            <a:r>
              <a:rPr dirty="0" err="1"/>
              <a:t>verschuiving</a:t>
            </a:r>
            <a:r>
              <a:rPr dirty="0"/>
              <a:t>: </a:t>
            </a:r>
          </a:p>
          <a:p>
            <a:pPr algn="l">
              <a:defRPr sz="9000" b="0">
                <a:solidFill>
                  <a:schemeClr val="accent1">
                    <a:hueOff val="114395"/>
                    <a:lumOff val="-24975"/>
                  </a:schemeClr>
                </a:solidFill>
                <a:latin typeface="+mn-lt"/>
                <a:ea typeface="+mn-ea"/>
                <a:cs typeface="+mn-cs"/>
                <a:sym typeface="Helvetica Neue Medium"/>
              </a:defRPr>
            </a:pPr>
            <a:r>
              <a:rPr dirty="0" err="1"/>
              <a:t>samen</a:t>
            </a:r>
            <a:r>
              <a:rPr dirty="0"/>
              <a:t> </a:t>
            </a:r>
            <a:r>
              <a:rPr dirty="0" err="1"/>
              <a:t>kerk</a:t>
            </a:r>
            <a:r>
              <a:rPr dirty="0"/>
              <a:t> </a:t>
            </a:r>
            <a:r>
              <a:rPr dirty="0" err="1"/>
              <a:t>zijn</a:t>
            </a:r>
            <a:r>
              <a:rPr dirty="0"/>
              <a:t> </a:t>
            </a:r>
            <a:r>
              <a:rPr dirty="0" err="1"/>
              <a:t>betekent</a:t>
            </a:r>
            <a:r>
              <a:rPr dirty="0"/>
              <a:t> </a:t>
            </a:r>
            <a:endParaRPr lang="nl-NL" dirty="0"/>
          </a:p>
          <a:p>
            <a:pPr algn="l">
              <a:defRPr sz="9000" b="0">
                <a:solidFill>
                  <a:schemeClr val="accent1">
                    <a:hueOff val="114395"/>
                    <a:lumOff val="-24975"/>
                  </a:schemeClr>
                </a:solidFill>
                <a:latin typeface="+mn-lt"/>
                <a:ea typeface="+mn-ea"/>
                <a:cs typeface="+mn-cs"/>
                <a:sym typeface="Helvetica Neue Medium"/>
              </a:defRPr>
            </a:pPr>
            <a:r>
              <a:rPr dirty="0"/>
              <a:t>nu </a:t>
            </a:r>
            <a:r>
              <a:rPr dirty="0" err="1"/>
              <a:t>alomtegenwoordig</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286"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287" name="belangrijkste verandering:"/>
          <p:cNvSpPr txBox="1"/>
          <p:nvPr/>
        </p:nvSpPr>
        <p:spPr>
          <a:xfrm>
            <a:off x="2869198" y="2997453"/>
            <a:ext cx="13764007" cy="288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u="sng">
                <a:solidFill>
                  <a:schemeClr val="accent1">
                    <a:hueOff val="114395"/>
                    <a:lumOff val="-24975"/>
                  </a:schemeClr>
                </a:solidFill>
                <a:latin typeface="+mn-lt"/>
                <a:ea typeface="+mn-ea"/>
                <a:cs typeface="+mn-cs"/>
                <a:sym typeface="Helvetica Neue Medium"/>
              </a:defRPr>
            </a:lvl1pPr>
          </a:lstStyle>
          <a:p>
            <a:r>
              <a:t>belangrijkste verandering:</a:t>
            </a:r>
          </a:p>
        </p:txBody>
      </p:sp>
      <p:sp>
        <p:nvSpPr>
          <p:cNvPr id="288" name="Veranderingen in team:…"/>
          <p:cNvSpPr txBox="1"/>
          <p:nvPr/>
        </p:nvSpPr>
        <p:spPr>
          <a:xfrm>
            <a:off x="2741104" y="5415564"/>
            <a:ext cx="19321273" cy="5707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solidFill>
                  <a:schemeClr val="accent1">
                    <a:hueOff val="114395"/>
                    <a:lumOff val="-24975"/>
                  </a:schemeClr>
                </a:solidFill>
                <a:latin typeface="+mn-lt"/>
                <a:ea typeface="+mn-ea"/>
                <a:cs typeface="+mn-cs"/>
                <a:sym typeface="Helvetica Neue Medium"/>
              </a:defRPr>
            </a:pPr>
            <a:r>
              <a:t>Veranderingen in team: </a:t>
            </a:r>
          </a:p>
          <a:p>
            <a:pPr algn="l">
              <a:defRPr sz="9000" b="0">
                <a:solidFill>
                  <a:schemeClr val="accent1">
                    <a:hueOff val="114395"/>
                    <a:lumOff val="-24975"/>
                  </a:schemeClr>
                </a:solidFill>
                <a:latin typeface="+mn-lt"/>
                <a:ea typeface="+mn-ea"/>
                <a:cs typeface="+mn-cs"/>
                <a:sym typeface="Helvetica Neue Medium"/>
              </a:defRPr>
            </a:pPr>
            <a:r>
              <a:t>techniek mensen en creatievelingen </a:t>
            </a:r>
          </a:p>
          <a:p>
            <a:pPr algn="l">
              <a:defRPr sz="9000" b="0">
                <a:solidFill>
                  <a:schemeClr val="accent1">
                    <a:hueOff val="114395"/>
                    <a:lumOff val="-24975"/>
                  </a:schemeClr>
                </a:solidFill>
                <a:latin typeface="+mn-lt"/>
                <a:ea typeface="+mn-ea"/>
                <a:cs typeface="+mn-cs"/>
                <a:sym typeface="Helvetica Neue Medium"/>
              </a:defRPr>
            </a:pPr>
            <a:r>
              <a:t>zijn aanvulling op verkondiging </a:t>
            </a:r>
          </a:p>
          <a:p>
            <a:pPr algn="l">
              <a:defRPr sz="9000" b="0">
                <a:solidFill>
                  <a:schemeClr val="accent1">
                    <a:hueOff val="114395"/>
                    <a:lumOff val="-24975"/>
                  </a:schemeClr>
                </a:solidFill>
                <a:latin typeface="+mn-lt"/>
                <a:ea typeface="+mn-ea"/>
                <a:cs typeface="+mn-cs"/>
                <a:sym typeface="Helvetica Neue Medium"/>
              </a:defRPr>
            </a:pPr>
            <a:r>
              <a:t>en pastoraat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online-church-pastor-preaching-video-streaming-vector-31140866.jpg" descr="online-church-pastor-preaching-video-streaming-vector-31140866.jpg"/>
          <p:cNvPicPr>
            <a:picLocks noChangeAspect="1"/>
          </p:cNvPicPr>
          <p:nvPr/>
        </p:nvPicPr>
        <p:blipFill>
          <a:blip r:embed="rId2"/>
          <a:srcRect l="6" t="6" r="6" b="12582"/>
          <a:stretch>
            <a:fillRect/>
          </a:stretch>
        </p:blipFill>
        <p:spPr>
          <a:xfrm>
            <a:off x="12458895" y="2979142"/>
            <a:ext cx="8664907" cy="8181095"/>
          </a:xfrm>
          <a:prstGeom prst="rect">
            <a:avLst/>
          </a:prstGeom>
          <a:ln w="12700">
            <a:miter lim="400000"/>
          </a:ln>
        </p:spPr>
      </p:pic>
      <p:pic>
        <p:nvPicPr>
          <p:cNvPr id="293"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
        <p:nvSpPr>
          <p:cNvPr id="294"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295" name="Advies:"/>
          <p:cNvSpPr txBox="1"/>
          <p:nvPr/>
        </p:nvSpPr>
        <p:spPr>
          <a:xfrm>
            <a:off x="3876992" y="3388427"/>
            <a:ext cx="3990214" cy="1478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a:solidFill>
                  <a:schemeClr val="accent1">
                    <a:hueOff val="114395"/>
                    <a:lumOff val="-24975"/>
                  </a:schemeClr>
                </a:solidFill>
                <a:latin typeface="+mn-lt"/>
                <a:ea typeface="+mn-ea"/>
                <a:cs typeface="+mn-cs"/>
                <a:sym typeface="Helvetica Neue Medium"/>
              </a:defRPr>
            </a:lvl1pPr>
          </a:lstStyle>
          <a:p>
            <a:r>
              <a:t>Advies:</a:t>
            </a:r>
          </a:p>
        </p:txBody>
      </p:sp>
      <p:sp>
        <p:nvSpPr>
          <p:cNvPr id="296" name="vorm een kernteam:"/>
          <p:cNvSpPr txBox="1"/>
          <p:nvPr/>
        </p:nvSpPr>
        <p:spPr>
          <a:xfrm>
            <a:off x="3084392" y="4995055"/>
            <a:ext cx="11551159" cy="288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lvl="2" algn="l">
              <a:defRPr sz="9000" b="0">
                <a:solidFill>
                  <a:schemeClr val="accent1">
                    <a:hueOff val="114395"/>
                    <a:lumOff val="-24975"/>
                  </a:schemeClr>
                </a:solidFill>
                <a:latin typeface="+mn-lt"/>
                <a:ea typeface="+mn-ea"/>
                <a:cs typeface="+mn-cs"/>
                <a:sym typeface="Helvetica Neue Medium"/>
              </a:defRPr>
            </a:pPr>
            <a:r>
              <a:t>vorm een kernteam:</a:t>
            </a:r>
          </a:p>
        </p:txBody>
      </p:sp>
      <p:sp>
        <p:nvSpPr>
          <p:cNvPr id="297" name="Predikant"/>
          <p:cNvSpPr txBox="1"/>
          <p:nvPr/>
        </p:nvSpPr>
        <p:spPr>
          <a:xfrm>
            <a:off x="7285776" y="6910710"/>
            <a:ext cx="5153788" cy="5157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solidFill>
                  <a:schemeClr val="accent5">
                    <a:hueOff val="-82419"/>
                    <a:satOff val="-9513"/>
                    <a:lumOff val="-16343"/>
                  </a:schemeClr>
                </a:solidFill>
                <a:latin typeface="+mn-lt"/>
                <a:ea typeface="+mn-ea"/>
                <a:cs typeface="+mn-cs"/>
                <a:sym typeface="Helvetica Neue Medium"/>
              </a:defRPr>
            </a:pPr>
            <a:r>
              <a:t>Predikant</a:t>
            </a: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r>
              <a:t> </a:t>
            </a: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300"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301" name="Advies:"/>
          <p:cNvSpPr txBox="1"/>
          <p:nvPr/>
        </p:nvSpPr>
        <p:spPr>
          <a:xfrm>
            <a:off x="3876992" y="3388427"/>
            <a:ext cx="3990214" cy="1478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latin typeface="+mn-lt"/>
                <a:ea typeface="+mn-ea"/>
                <a:cs typeface="+mn-cs"/>
                <a:sym typeface="Helvetica Neue Medium"/>
              </a:defRPr>
            </a:pPr>
            <a:r>
              <a:rPr>
                <a:solidFill>
                  <a:schemeClr val="accent1">
                    <a:hueOff val="114395"/>
                    <a:lumOff val="-24975"/>
                  </a:schemeClr>
                </a:solidFill>
              </a:rPr>
              <a:t>Advies</a:t>
            </a:r>
            <a:r>
              <a:t>:</a:t>
            </a:r>
          </a:p>
        </p:txBody>
      </p:sp>
      <p:sp>
        <p:nvSpPr>
          <p:cNvPr id="302" name="vorm een kernteam:"/>
          <p:cNvSpPr txBox="1"/>
          <p:nvPr/>
        </p:nvSpPr>
        <p:spPr>
          <a:xfrm>
            <a:off x="3084392" y="4995055"/>
            <a:ext cx="11551159" cy="288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lvl="2" algn="l">
              <a:defRPr sz="9000" b="0">
                <a:solidFill>
                  <a:schemeClr val="accent1">
                    <a:hueOff val="114395"/>
                    <a:lumOff val="-24975"/>
                  </a:schemeClr>
                </a:solidFill>
                <a:latin typeface="+mn-lt"/>
                <a:ea typeface="+mn-ea"/>
                <a:cs typeface="+mn-cs"/>
                <a:sym typeface="Helvetica Neue Medium"/>
              </a:defRPr>
            </a:pPr>
            <a:r>
              <a:t>vorm een kernteam:</a:t>
            </a:r>
          </a:p>
        </p:txBody>
      </p:sp>
      <p:sp>
        <p:nvSpPr>
          <p:cNvPr id="303" name="Vrijwilligers…"/>
          <p:cNvSpPr txBox="1"/>
          <p:nvPr/>
        </p:nvSpPr>
        <p:spPr>
          <a:xfrm>
            <a:off x="7285776" y="6829408"/>
            <a:ext cx="7219189" cy="6567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solidFill>
                  <a:schemeClr val="accent5">
                    <a:hueOff val="-82419"/>
                    <a:satOff val="-9513"/>
                    <a:lumOff val="-16343"/>
                  </a:schemeClr>
                </a:solidFill>
                <a:latin typeface="+mn-lt"/>
                <a:ea typeface="+mn-ea"/>
                <a:cs typeface="+mn-cs"/>
                <a:sym typeface="Helvetica Neue Medium"/>
              </a:defRPr>
            </a:pPr>
            <a:r>
              <a:t>Vrijwilligers</a:t>
            </a:r>
          </a:p>
          <a:p>
            <a:pPr algn="l">
              <a:defRPr sz="9000" b="0">
                <a:solidFill>
                  <a:schemeClr val="accent5">
                    <a:hueOff val="-82419"/>
                    <a:satOff val="-9513"/>
                    <a:lumOff val="-16343"/>
                  </a:schemeClr>
                </a:solidFill>
                <a:latin typeface="+mn-lt"/>
                <a:ea typeface="+mn-ea"/>
                <a:cs typeface="+mn-cs"/>
                <a:sym typeface="Helvetica Neue Medium"/>
              </a:defRPr>
            </a:pPr>
            <a:r>
              <a:t>Audio / Video</a:t>
            </a: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r>
              <a:t> </a:t>
            </a: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p:txBody>
      </p:sp>
      <p:pic>
        <p:nvPicPr>
          <p:cNvPr id="304" name="onlinevergadering-met-computer-videoconferentie-vlakke-illustratievector-van-het-groepswerkconcept_128772-1141.jpg" descr="onlinevergadering-met-computer-videoconferentie-vlakke-illustratievector-van-het-groepswerkconcept_128772-1141.jpg"/>
          <p:cNvPicPr>
            <a:picLocks noChangeAspect="1"/>
          </p:cNvPicPr>
          <p:nvPr/>
        </p:nvPicPr>
        <p:blipFill>
          <a:blip r:embed="rId3"/>
          <a:stretch>
            <a:fillRect/>
          </a:stretch>
        </p:blipFill>
        <p:spPr>
          <a:xfrm>
            <a:off x="15221824" y="4159250"/>
            <a:ext cx="7950201" cy="5397500"/>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307"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308" name="Advies:"/>
          <p:cNvSpPr txBox="1"/>
          <p:nvPr/>
        </p:nvSpPr>
        <p:spPr>
          <a:xfrm>
            <a:off x="3876992" y="3388427"/>
            <a:ext cx="3990214" cy="1478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a:solidFill>
                  <a:schemeClr val="accent1">
                    <a:hueOff val="114395"/>
                    <a:lumOff val="-24975"/>
                  </a:schemeClr>
                </a:solidFill>
                <a:latin typeface="+mn-lt"/>
                <a:ea typeface="+mn-ea"/>
                <a:cs typeface="+mn-cs"/>
                <a:sym typeface="Helvetica Neue Medium"/>
              </a:defRPr>
            </a:lvl1pPr>
          </a:lstStyle>
          <a:p>
            <a:r>
              <a:t>Advies:</a:t>
            </a:r>
          </a:p>
        </p:txBody>
      </p:sp>
      <p:sp>
        <p:nvSpPr>
          <p:cNvPr id="309" name="vorm een kernteam:"/>
          <p:cNvSpPr txBox="1"/>
          <p:nvPr/>
        </p:nvSpPr>
        <p:spPr>
          <a:xfrm>
            <a:off x="3084392" y="4995055"/>
            <a:ext cx="11551159" cy="288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lvl="2" algn="l">
              <a:defRPr sz="9000" b="0">
                <a:solidFill>
                  <a:schemeClr val="accent1">
                    <a:hueOff val="114395"/>
                    <a:lumOff val="-24975"/>
                  </a:schemeClr>
                </a:solidFill>
                <a:latin typeface="+mn-lt"/>
                <a:ea typeface="+mn-ea"/>
                <a:cs typeface="+mn-cs"/>
                <a:sym typeface="Helvetica Neue Medium"/>
              </a:defRPr>
            </a:pPr>
            <a:r>
              <a:t>vorm een kernteam:</a:t>
            </a:r>
          </a:p>
        </p:txBody>
      </p:sp>
      <p:sp>
        <p:nvSpPr>
          <p:cNvPr id="310" name="Creatief…"/>
          <p:cNvSpPr txBox="1"/>
          <p:nvPr/>
        </p:nvSpPr>
        <p:spPr>
          <a:xfrm>
            <a:off x="7285776" y="7026318"/>
            <a:ext cx="5768722" cy="6567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solidFill>
                  <a:schemeClr val="accent5">
                    <a:hueOff val="-82419"/>
                    <a:satOff val="-9513"/>
                    <a:lumOff val="-16343"/>
                  </a:schemeClr>
                </a:solidFill>
                <a:latin typeface="+mn-lt"/>
                <a:ea typeface="+mn-ea"/>
                <a:cs typeface="+mn-cs"/>
                <a:sym typeface="Helvetica Neue Medium"/>
              </a:defRPr>
            </a:pPr>
            <a:r>
              <a:t>Creatief</a:t>
            </a:r>
          </a:p>
          <a:p>
            <a:pPr algn="l">
              <a:defRPr sz="9000" b="0">
                <a:solidFill>
                  <a:schemeClr val="accent5">
                    <a:hueOff val="-82419"/>
                    <a:satOff val="-9513"/>
                    <a:lumOff val="-16343"/>
                  </a:schemeClr>
                </a:solidFill>
                <a:latin typeface="+mn-lt"/>
                <a:ea typeface="+mn-ea"/>
                <a:cs typeface="+mn-cs"/>
                <a:sym typeface="Helvetica Neue Medium"/>
              </a:defRPr>
            </a:pPr>
            <a:r>
              <a:t>Vormgever</a:t>
            </a: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r>
              <a:t> </a:t>
            </a: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p:txBody>
      </p:sp>
      <p:pic>
        <p:nvPicPr>
          <p:cNvPr id="311" name="graphic-designer-workplace.jpg" descr="graphic-designer-workplace.jpg"/>
          <p:cNvPicPr>
            <a:picLocks noChangeAspect="1"/>
          </p:cNvPicPr>
          <p:nvPr/>
        </p:nvPicPr>
        <p:blipFill>
          <a:blip r:embed="rId3"/>
          <a:srcRect b="5873"/>
          <a:stretch>
            <a:fillRect/>
          </a:stretch>
        </p:blipFill>
        <p:spPr>
          <a:xfrm>
            <a:off x="15136024" y="3474879"/>
            <a:ext cx="7950201" cy="7483277"/>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314"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315" name="Advies:"/>
          <p:cNvSpPr txBox="1"/>
          <p:nvPr/>
        </p:nvSpPr>
        <p:spPr>
          <a:xfrm>
            <a:off x="3876992" y="3388427"/>
            <a:ext cx="3990214" cy="1478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a:solidFill>
                  <a:schemeClr val="accent1">
                    <a:hueOff val="114395"/>
                    <a:lumOff val="-24975"/>
                  </a:schemeClr>
                </a:solidFill>
                <a:latin typeface="+mn-lt"/>
                <a:ea typeface="+mn-ea"/>
                <a:cs typeface="+mn-cs"/>
                <a:sym typeface="Helvetica Neue Medium"/>
              </a:defRPr>
            </a:lvl1pPr>
          </a:lstStyle>
          <a:p>
            <a:pPr>
              <a:defRPr>
                <a:solidFill>
                  <a:srgbClr val="000000"/>
                </a:solidFill>
              </a:defRPr>
            </a:pPr>
            <a:r>
              <a:rPr>
                <a:solidFill>
                  <a:schemeClr val="accent1">
                    <a:hueOff val="114395"/>
                    <a:lumOff val="-24975"/>
                  </a:schemeClr>
                </a:solidFill>
              </a:rPr>
              <a:t>Advies:</a:t>
            </a:r>
          </a:p>
        </p:txBody>
      </p:sp>
      <p:sp>
        <p:nvSpPr>
          <p:cNvPr id="316" name="vorm een kernteam:"/>
          <p:cNvSpPr txBox="1"/>
          <p:nvPr/>
        </p:nvSpPr>
        <p:spPr>
          <a:xfrm>
            <a:off x="3084392" y="4995055"/>
            <a:ext cx="11551159" cy="288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lvl="2" algn="l">
              <a:defRPr sz="9000" b="0">
                <a:solidFill>
                  <a:schemeClr val="accent1">
                    <a:hueOff val="114395"/>
                    <a:lumOff val="-24975"/>
                  </a:schemeClr>
                </a:solidFill>
                <a:latin typeface="+mn-lt"/>
                <a:ea typeface="+mn-ea"/>
                <a:cs typeface="+mn-cs"/>
                <a:sym typeface="Helvetica Neue Medium"/>
              </a:defRPr>
            </a:pPr>
            <a:r>
              <a:t>vorm een kernteam:</a:t>
            </a:r>
          </a:p>
        </p:txBody>
      </p:sp>
      <p:sp>
        <p:nvSpPr>
          <p:cNvPr id="317" name="Communicatie…"/>
          <p:cNvSpPr txBox="1"/>
          <p:nvPr/>
        </p:nvSpPr>
        <p:spPr>
          <a:xfrm>
            <a:off x="7285776" y="7026318"/>
            <a:ext cx="7756399" cy="6567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9000" b="0">
                <a:solidFill>
                  <a:schemeClr val="accent5">
                    <a:hueOff val="-82419"/>
                    <a:satOff val="-9513"/>
                    <a:lumOff val="-16343"/>
                  </a:schemeClr>
                </a:solidFill>
                <a:latin typeface="+mn-lt"/>
                <a:ea typeface="+mn-ea"/>
                <a:cs typeface="+mn-cs"/>
                <a:sym typeface="Helvetica Neue Medium"/>
              </a:defRPr>
            </a:pPr>
            <a:r>
              <a:t>Communicatie</a:t>
            </a:r>
          </a:p>
          <a:p>
            <a:pPr algn="l">
              <a:defRPr sz="9000" b="0">
                <a:solidFill>
                  <a:schemeClr val="accent5">
                    <a:hueOff val="-82419"/>
                    <a:satOff val="-9513"/>
                    <a:lumOff val="-16343"/>
                  </a:schemeClr>
                </a:solidFill>
                <a:latin typeface="+mn-lt"/>
                <a:ea typeface="+mn-ea"/>
                <a:cs typeface="+mn-cs"/>
                <a:sym typeface="Helvetica Neue Medium"/>
              </a:defRPr>
            </a:pPr>
            <a:r>
              <a:t>Deskundige</a:t>
            </a: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r>
              <a:t> </a:t>
            </a: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a:p>
            <a:pPr algn="l">
              <a:defRPr b="0">
                <a:latin typeface="Helvetica Neue Light"/>
                <a:ea typeface="Helvetica Neue Light"/>
                <a:cs typeface="Helvetica Neue Light"/>
                <a:sym typeface="Helvetica Neue Light"/>
              </a:defRPr>
            </a:pPr>
            <a:endParaRPr/>
          </a:p>
        </p:txBody>
      </p:sp>
      <p:pic>
        <p:nvPicPr>
          <p:cNvPr id="318" name="young-people-standing-talking-each-other-speech-bubble-smartphone-girl-flat-vector-illustration-communication-discussion_74855-8741.jpg" descr="young-people-standing-talking-each-other-speech-bubble-smartphone-girl-flat-vector-illustration-communication-discussion_74855-8741.jpg"/>
          <p:cNvPicPr>
            <a:picLocks noChangeAspect="1"/>
          </p:cNvPicPr>
          <p:nvPr/>
        </p:nvPicPr>
        <p:blipFill>
          <a:blip r:embed="rId3"/>
          <a:stretch>
            <a:fillRect/>
          </a:stretch>
        </p:blipFill>
        <p:spPr>
          <a:xfrm>
            <a:off x="15640051" y="4520329"/>
            <a:ext cx="8613826" cy="4939878"/>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sp>
        <p:nvSpPr>
          <p:cNvPr id="321"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322" name="Ontwikkel als team een vast hanteerbaar stramien voor de combinatie fysieke kerkdienst en online kerkdienst"/>
          <p:cNvSpPr txBox="1"/>
          <p:nvPr/>
        </p:nvSpPr>
        <p:spPr>
          <a:xfrm>
            <a:off x="1822140" y="5512410"/>
            <a:ext cx="16289716" cy="5642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a:solidFill>
                  <a:schemeClr val="accent1">
                    <a:hueOff val="114395"/>
                    <a:lumOff val="-24975"/>
                  </a:schemeClr>
                </a:solidFill>
                <a:latin typeface="+mn-lt"/>
                <a:ea typeface="+mn-ea"/>
                <a:cs typeface="+mn-cs"/>
                <a:sym typeface="Helvetica Neue Medium"/>
              </a:defRPr>
            </a:lvl1pPr>
          </a:lstStyle>
          <a:p>
            <a:r>
              <a:rPr dirty="0" err="1"/>
              <a:t>Ontwikkel</a:t>
            </a:r>
            <a:r>
              <a:rPr dirty="0"/>
              <a:t> </a:t>
            </a:r>
            <a:r>
              <a:rPr dirty="0" err="1"/>
              <a:t>als</a:t>
            </a:r>
            <a:r>
              <a:rPr dirty="0"/>
              <a:t> team </a:t>
            </a:r>
            <a:r>
              <a:rPr dirty="0" err="1"/>
              <a:t>een</a:t>
            </a:r>
            <a:r>
              <a:rPr dirty="0"/>
              <a:t> vast </a:t>
            </a:r>
            <a:endParaRPr lang="nl-NL" dirty="0"/>
          </a:p>
          <a:p>
            <a:r>
              <a:rPr dirty="0" err="1"/>
              <a:t>hanteerbaar</a:t>
            </a:r>
            <a:r>
              <a:rPr dirty="0"/>
              <a:t> </a:t>
            </a:r>
            <a:r>
              <a:rPr dirty="0" err="1"/>
              <a:t>stramien</a:t>
            </a:r>
            <a:r>
              <a:rPr dirty="0"/>
              <a:t> </a:t>
            </a:r>
            <a:r>
              <a:rPr dirty="0" err="1"/>
              <a:t>voor</a:t>
            </a:r>
            <a:r>
              <a:rPr dirty="0"/>
              <a:t> de </a:t>
            </a:r>
            <a:endParaRPr lang="nl-NL" dirty="0"/>
          </a:p>
          <a:p>
            <a:r>
              <a:rPr dirty="0" err="1"/>
              <a:t>combinatie</a:t>
            </a:r>
            <a:r>
              <a:rPr dirty="0"/>
              <a:t> </a:t>
            </a:r>
            <a:r>
              <a:rPr dirty="0" err="1"/>
              <a:t>fysieke</a:t>
            </a:r>
            <a:r>
              <a:rPr dirty="0"/>
              <a:t> </a:t>
            </a:r>
            <a:r>
              <a:rPr dirty="0" err="1"/>
              <a:t>kerkdienst</a:t>
            </a:r>
            <a:r>
              <a:rPr dirty="0"/>
              <a:t> </a:t>
            </a:r>
            <a:endParaRPr lang="nl-NL" dirty="0"/>
          </a:p>
          <a:p>
            <a:r>
              <a:rPr dirty="0" err="1"/>
              <a:t>en</a:t>
            </a:r>
            <a:r>
              <a:rPr dirty="0"/>
              <a:t> online </a:t>
            </a:r>
            <a:r>
              <a:rPr dirty="0" err="1"/>
              <a:t>kerkdienst</a:t>
            </a:r>
            <a:endParaRPr dirty="0"/>
          </a:p>
        </p:txBody>
      </p:sp>
      <p:sp>
        <p:nvSpPr>
          <p:cNvPr id="323" name="Advies:"/>
          <p:cNvSpPr txBox="1"/>
          <p:nvPr/>
        </p:nvSpPr>
        <p:spPr>
          <a:xfrm>
            <a:off x="4434903" y="3093062"/>
            <a:ext cx="3990214" cy="1478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a:solidFill>
                  <a:schemeClr val="accent1">
                    <a:hueOff val="114395"/>
                    <a:lumOff val="-24975"/>
                  </a:schemeClr>
                </a:solidFill>
                <a:latin typeface="+mn-lt"/>
                <a:ea typeface="+mn-ea"/>
                <a:cs typeface="+mn-cs"/>
                <a:sym typeface="Helvetica Neue Medium"/>
              </a:defRPr>
            </a:lvl1pPr>
          </a:lstStyle>
          <a:p>
            <a:r>
              <a:t>Advies: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online-church-pastor-preaching-video-streaming-vector-31140866.jpg" descr="online-church-pastor-preaching-video-streaming-vector-31140866.jpg"/>
          <p:cNvPicPr>
            <a:picLocks noChangeAspect="1"/>
          </p:cNvPicPr>
          <p:nvPr/>
        </p:nvPicPr>
        <p:blipFill>
          <a:blip r:embed="rId2"/>
          <a:srcRect l="6" t="6" r="6" b="12582"/>
          <a:stretch>
            <a:fillRect/>
          </a:stretch>
        </p:blipFill>
        <p:spPr>
          <a:xfrm>
            <a:off x="6756594" y="2457400"/>
            <a:ext cx="5716796" cy="5397593"/>
          </a:xfrm>
          <a:prstGeom prst="rect">
            <a:avLst/>
          </a:prstGeom>
          <a:ln w="12700">
            <a:miter lim="400000"/>
          </a:ln>
        </p:spPr>
      </p:pic>
      <p:pic>
        <p:nvPicPr>
          <p:cNvPr id="326"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
        <p:nvSpPr>
          <p:cNvPr id="327" name="HYBRIDE KERK"/>
          <p:cNvSpPr txBox="1"/>
          <p:nvPr/>
        </p:nvSpPr>
        <p:spPr>
          <a:xfrm>
            <a:off x="5378970" y="595988"/>
            <a:ext cx="13854660" cy="3227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3900">
                <a:solidFill>
                  <a:schemeClr val="accent1">
                    <a:lumOff val="16847"/>
                  </a:schemeClr>
                </a:solidFill>
              </a:defRPr>
            </a:lvl1pPr>
          </a:lstStyle>
          <a:p>
            <a:r>
              <a:t>HYBRIDE KERK </a:t>
            </a:r>
          </a:p>
        </p:txBody>
      </p:sp>
      <p:sp>
        <p:nvSpPr>
          <p:cNvPr id="328" name="SAMEN"/>
          <p:cNvSpPr txBox="1"/>
          <p:nvPr/>
        </p:nvSpPr>
        <p:spPr>
          <a:xfrm>
            <a:off x="3876992" y="3388427"/>
            <a:ext cx="4178809" cy="1478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9000" b="0">
                <a:solidFill>
                  <a:schemeClr val="accent5">
                    <a:hueOff val="-82419"/>
                    <a:satOff val="-9513"/>
                    <a:lumOff val="-16343"/>
                  </a:schemeClr>
                </a:solidFill>
                <a:latin typeface="+mn-lt"/>
                <a:ea typeface="+mn-ea"/>
                <a:cs typeface="+mn-cs"/>
                <a:sym typeface="Helvetica Neue Medium"/>
              </a:defRPr>
            </a:lvl1pPr>
          </a:lstStyle>
          <a:p>
            <a:r>
              <a:t>SAMEN</a:t>
            </a:r>
          </a:p>
        </p:txBody>
      </p:sp>
      <p:pic>
        <p:nvPicPr>
          <p:cNvPr id="329" name="young-people-standing-talking-each-other-speech-bubble-smartphone-girl-flat-vector-illustration-communication-discussion_74855-8741.jpg" descr="young-people-standing-talking-each-other-speech-bubble-smartphone-girl-flat-vector-illustration-communication-discussion_74855-8741.jpg"/>
          <p:cNvPicPr>
            <a:picLocks noChangeAspect="1"/>
          </p:cNvPicPr>
          <p:nvPr/>
        </p:nvPicPr>
        <p:blipFill>
          <a:blip r:embed="rId4"/>
          <a:stretch>
            <a:fillRect/>
          </a:stretch>
        </p:blipFill>
        <p:spPr>
          <a:xfrm>
            <a:off x="13187908" y="8515300"/>
            <a:ext cx="7950201" cy="4559301"/>
          </a:xfrm>
          <a:prstGeom prst="rect">
            <a:avLst/>
          </a:prstGeom>
          <a:ln w="12700">
            <a:miter lim="400000"/>
          </a:ln>
        </p:spPr>
      </p:pic>
      <p:pic>
        <p:nvPicPr>
          <p:cNvPr id="330" name="onlinevergadering-met-computer-videoconferentie-vlakke-illustratievector-van-het-groepswerkconcept_128772-1141.jpg" descr="onlinevergadering-met-computer-videoconferentie-vlakke-illustratievector-van-het-groepswerkconcept_128772-1141.jpg"/>
          <p:cNvPicPr>
            <a:picLocks noChangeAspect="1"/>
          </p:cNvPicPr>
          <p:nvPr/>
        </p:nvPicPr>
        <p:blipFill>
          <a:blip r:embed="rId5"/>
          <a:stretch>
            <a:fillRect/>
          </a:stretch>
        </p:blipFill>
        <p:spPr>
          <a:xfrm>
            <a:off x="12661053" y="3008730"/>
            <a:ext cx="7950201" cy="5397501"/>
          </a:xfrm>
          <a:prstGeom prst="rect">
            <a:avLst/>
          </a:prstGeom>
          <a:ln w="12700">
            <a:miter lim="400000"/>
          </a:ln>
        </p:spPr>
      </p:pic>
      <p:pic>
        <p:nvPicPr>
          <p:cNvPr id="331" name="graphic-designer-workplace.jpg" descr="graphic-designer-workplace.jpg"/>
          <p:cNvPicPr>
            <a:picLocks noChangeAspect="1"/>
          </p:cNvPicPr>
          <p:nvPr/>
        </p:nvPicPr>
        <p:blipFill>
          <a:blip r:embed="rId6"/>
          <a:srcRect b="5873"/>
          <a:stretch>
            <a:fillRect/>
          </a:stretch>
        </p:blipFill>
        <p:spPr>
          <a:xfrm>
            <a:off x="8284964" y="8770491"/>
            <a:ext cx="4301662" cy="4049022"/>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pic>
        <p:nvPicPr>
          <p:cNvPr id="334" name="447-4478517_bible-of-about-little-children-rite-christian-clip.png" descr="447-4478517_bible-of-about-little-children-rite-christian-clip.png"/>
          <p:cNvPicPr>
            <a:picLocks noChangeAspect="1"/>
          </p:cNvPicPr>
          <p:nvPr/>
        </p:nvPicPr>
        <p:blipFill>
          <a:blip r:embed="rId3"/>
          <a:stretch>
            <a:fillRect/>
          </a:stretch>
        </p:blipFill>
        <p:spPr>
          <a:xfrm>
            <a:off x="8182524" y="6038254"/>
            <a:ext cx="8494567" cy="7045342"/>
          </a:xfrm>
          <a:prstGeom prst="rect">
            <a:avLst/>
          </a:prstGeom>
          <a:ln w="12700">
            <a:miter lim="400000"/>
          </a:ln>
        </p:spPr>
      </p:pic>
      <p:pic>
        <p:nvPicPr>
          <p:cNvPr id="335" name="church.jpeg" descr="church.jpeg"/>
          <p:cNvPicPr>
            <a:picLocks noChangeAspect="1"/>
          </p:cNvPicPr>
          <p:nvPr/>
        </p:nvPicPr>
        <p:blipFill>
          <a:blip r:embed="rId4"/>
          <a:stretch>
            <a:fillRect/>
          </a:stretch>
        </p:blipFill>
        <p:spPr>
          <a:xfrm>
            <a:off x="5204866" y="1095275"/>
            <a:ext cx="5355865" cy="4820279"/>
          </a:xfrm>
          <a:prstGeom prst="rect">
            <a:avLst/>
          </a:prstGeom>
          <a:ln w="12700">
            <a:miter lim="400000"/>
          </a:ln>
        </p:spPr>
      </p:pic>
      <p:pic>
        <p:nvPicPr>
          <p:cNvPr id="336" name="COVID-family-tv.jpg" descr="COVID-family-tv.jpg"/>
          <p:cNvPicPr>
            <a:picLocks noChangeAspect="1"/>
          </p:cNvPicPr>
          <p:nvPr/>
        </p:nvPicPr>
        <p:blipFill>
          <a:blip r:embed="rId5"/>
          <a:stretch>
            <a:fillRect/>
          </a:stretch>
        </p:blipFill>
        <p:spPr>
          <a:xfrm>
            <a:off x="13128128" y="501864"/>
            <a:ext cx="10160001" cy="6007101"/>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pic>
        <p:nvPicPr>
          <p:cNvPr id="341" name="Schermafbeelding 2021-10-08 om 11.41.34.png" descr="Schermafbeelding 2021-10-08 om 11.41.34.png"/>
          <p:cNvPicPr>
            <a:picLocks noChangeAspect="1"/>
          </p:cNvPicPr>
          <p:nvPr/>
        </p:nvPicPr>
        <p:blipFill>
          <a:blip r:embed="rId3"/>
          <a:stretch>
            <a:fillRect/>
          </a:stretch>
        </p:blipFill>
        <p:spPr>
          <a:xfrm>
            <a:off x="748018" y="5962126"/>
            <a:ext cx="22887964" cy="4215523"/>
          </a:xfrm>
          <a:prstGeom prst="rect">
            <a:avLst/>
          </a:prstGeom>
          <a:ln w="12700">
            <a:miter lim="400000"/>
          </a:ln>
        </p:spPr>
      </p:pic>
      <p:pic>
        <p:nvPicPr>
          <p:cNvPr id="342" name="Kerkzijnopderand_text.png" descr="Kerkzijnopderand_text.png"/>
          <p:cNvPicPr>
            <a:picLocks noChangeAspect="1"/>
          </p:cNvPicPr>
          <p:nvPr/>
        </p:nvPicPr>
        <p:blipFill>
          <a:blip r:embed="rId4"/>
          <a:stretch>
            <a:fillRect/>
          </a:stretch>
        </p:blipFill>
        <p:spPr>
          <a:xfrm>
            <a:off x="6377979" y="1334492"/>
            <a:ext cx="5745524" cy="360466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LOK_Logo_large.jpg" descr="LOK_Logo_large.jpg"/>
          <p:cNvPicPr>
            <a:picLocks noChangeAspect="1"/>
          </p:cNvPicPr>
          <p:nvPr/>
        </p:nvPicPr>
        <p:blipFill>
          <a:blip r:embed="rId2"/>
          <a:stretch>
            <a:fillRect/>
          </a:stretch>
        </p:blipFill>
        <p:spPr>
          <a:xfrm>
            <a:off x="1454150" y="2161242"/>
            <a:ext cx="21475700" cy="8699501"/>
          </a:xfrm>
          <a:prstGeom prst="rect">
            <a:avLst/>
          </a:prstGeom>
          <a:ln w="12700">
            <a:miter lim="400000"/>
          </a:ln>
        </p:spPr>
      </p:pic>
      <p:sp>
        <p:nvSpPr>
          <p:cNvPr id="139" name="Nanda Langkamp…"/>
          <p:cNvSpPr txBox="1"/>
          <p:nvPr/>
        </p:nvSpPr>
        <p:spPr>
          <a:xfrm>
            <a:off x="7985505" y="10670035"/>
            <a:ext cx="8412989" cy="2535930"/>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8000" b="0">
                <a:solidFill>
                  <a:srgbClr val="FFFFFF"/>
                </a:solidFill>
                <a:effectLst>
                  <a:outerShdw blurRad="12700" dist="38100" dir="18900000" rotWithShape="0">
                    <a:srgbClr val="000000"/>
                  </a:outerShdw>
                </a:effectLst>
                <a:latin typeface="+mn-lt"/>
                <a:ea typeface="+mn-ea"/>
                <a:cs typeface="+mn-cs"/>
                <a:sym typeface="Helvetica Neue Medium"/>
              </a:defRPr>
            </a:pPr>
            <a:r>
              <a:t>Nanda Langkamp</a:t>
            </a:r>
          </a:p>
          <a:p>
            <a:pPr>
              <a:defRPr sz="8000" b="0">
                <a:solidFill>
                  <a:srgbClr val="FFFFFF"/>
                </a:solidFill>
                <a:effectLst>
                  <a:outerShdw blurRad="12700" dist="38100" dir="18900000" rotWithShape="0">
                    <a:srgbClr val="000000"/>
                  </a:outerShdw>
                </a:effectLst>
                <a:latin typeface="+mn-lt"/>
                <a:ea typeface="+mn-ea"/>
                <a:cs typeface="+mn-cs"/>
                <a:sym typeface="Helvetica Neue Medium"/>
              </a:defRPr>
            </a:pPr>
            <a:r>
              <a:t>Gerrit Bril</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Logo-300x126.jpg" descr="Logo-300x126.jpg"/>
          <p:cNvPicPr>
            <a:picLocks noChangeAspect="1"/>
          </p:cNvPicPr>
          <p:nvPr/>
        </p:nvPicPr>
        <p:blipFill>
          <a:blip r:embed="rId2"/>
          <a:stretch>
            <a:fillRect/>
          </a:stretch>
        </p:blipFill>
        <p:spPr>
          <a:xfrm>
            <a:off x="21618699" y="12537727"/>
            <a:ext cx="2182938" cy="916835"/>
          </a:xfrm>
          <a:prstGeom prst="rect">
            <a:avLst/>
          </a:prstGeom>
          <a:ln w="12700">
            <a:miter lim="400000"/>
          </a:ln>
        </p:spPr>
      </p:pic>
      <p:pic>
        <p:nvPicPr>
          <p:cNvPr id="345" name="Schermafbeelding 2021-10-26 om 14.50.56.png" descr="Schermafbeelding 2021-10-26 om 14.50.56.png"/>
          <p:cNvPicPr>
            <a:picLocks noChangeAspect="1"/>
          </p:cNvPicPr>
          <p:nvPr/>
        </p:nvPicPr>
        <p:blipFill>
          <a:blip r:embed="rId3"/>
          <a:stretch>
            <a:fillRect/>
          </a:stretch>
        </p:blipFill>
        <p:spPr>
          <a:xfrm>
            <a:off x="381000" y="412100"/>
            <a:ext cx="23622000" cy="11582401"/>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RD logo.png" descr="RD logo.png"/>
          <p:cNvPicPr>
            <a:picLocks noChangeAspect="1"/>
          </p:cNvPicPr>
          <p:nvPr/>
        </p:nvPicPr>
        <p:blipFill>
          <a:blip r:embed="rId2"/>
          <a:stretch>
            <a:fillRect/>
          </a:stretch>
        </p:blipFill>
        <p:spPr>
          <a:xfrm>
            <a:off x="1683478" y="-23740"/>
            <a:ext cx="8658588" cy="5050843"/>
          </a:xfrm>
          <a:prstGeom prst="rect">
            <a:avLst/>
          </a:prstGeom>
          <a:ln w="12700">
            <a:miter lim="400000"/>
          </a:ln>
        </p:spPr>
      </p:pic>
      <p:pic>
        <p:nvPicPr>
          <p:cNvPr id="350" name="Youtube Selderhuis.png" descr="Youtube Selderhuis.png"/>
          <p:cNvPicPr>
            <a:picLocks noChangeAspect="1"/>
          </p:cNvPicPr>
          <p:nvPr/>
        </p:nvPicPr>
        <p:blipFill>
          <a:blip r:embed="rId3"/>
          <a:stretch>
            <a:fillRect/>
          </a:stretch>
        </p:blipFill>
        <p:spPr>
          <a:xfrm>
            <a:off x="1914568" y="3808252"/>
            <a:ext cx="9516761" cy="8478433"/>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LOK webinar 1.001.jpeg" descr="LOK webinar 1.001.jpeg"/>
          <p:cNvPicPr>
            <a:picLocks noChangeAspect="1"/>
          </p:cNvPicPr>
          <p:nvPr/>
        </p:nvPicPr>
        <p:blipFill>
          <a:blip r:embed="rId2"/>
          <a:stretch>
            <a:fillRect/>
          </a:stretch>
        </p:blipFill>
        <p:spPr>
          <a:xfrm>
            <a:off x="4899170" y="335559"/>
            <a:ext cx="12815205" cy="7208553"/>
          </a:xfrm>
          <a:prstGeom prst="rect">
            <a:avLst/>
          </a:prstGeom>
          <a:ln w="12700">
            <a:miter lim="400000"/>
          </a:ln>
        </p:spPr>
      </p:pic>
      <p:sp>
        <p:nvSpPr>
          <p:cNvPr id="361" name="3 maart 2022…"/>
          <p:cNvSpPr txBox="1"/>
          <p:nvPr/>
        </p:nvSpPr>
        <p:spPr>
          <a:xfrm>
            <a:off x="7501154" y="8007499"/>
            <a:ext cx="7611238" cy="4297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9000" b="0">
                <a:solidFill>
                  <a:schemeClr val="accent1"/>
                </a:solidFill>
                <a:latin typeface="+mn-lt"/>
                <a:ea typeface="+mn-ea"/>
                <a:cs typeface="+mn-cs"/>
                <a:sym typeface="Helvetica Neue Medium"/>
              </a:defRPr>
            </a:pPr>
            <a:r>
              <a:t>3 maart 2022</a:t>
            </a:r>
          </a:p>
          <a:p>
            <a:pPr>
              <a:defRPr sz="9000" b="0">
                <a:solidFill>
                  <a:schemeClr val="accent1"/>
                </a:solidFill>
                <a:latin typeface="+mn-lt"/>
                <a:ea typeface="+mn-ea"/>
                <a:cs typeface="+mn-cs"/>
                <a:sym typeface="Helvetica Neue Medium"/>
              </a:defRPr>
            </a:pPr>
            <a:r>
              <a:t>31 maart 2022</a:t>
            </a:r>
          </a:p>
          <a:p>
            <a:pPr>
              <a:defRPr sz="9000" b="0">
                <a:solidFill>
                  <a:schemeClr val="accent1"/>
                </a:solidFill>
                <a:latin typeface="+mn-lt"/>
                <a:ea typeface="+mn-ea"/>
                <a:cs typeface="+mn-cs"/>
                <a:sym typeface="Helvetica Neue Medium"/>
              </a:defRPr>
            </a:pPr>
            <a:r>
              <a:t>21 april 2022</a:t>
            </a:r>
          </a:p>
        </p:txBody>
      </p:sp>
      <p:pic>
        <p:nvPicPr>
          <p:cNvPr id="362" name="Logo.png" descr="Logo.png"/>
          <p:cNvPicPr>
            <a:picLocks noChangeAspect="1"/>
          </p:cNvPicPr>
          <p:nvPr/>
        </p:nvPicPr>
        <p:blipFill>
          <a:blip r:embed="rId3"/>
          <a:stretch>
            <a:fillRect/>
          </a:stretch>
        </p:blipFill>
        <p:spPr>
          <a:xfrm>
            <a:off x="16476040" y="9186050"/>
            <a:ext cx="4608553" cy="1940443"/>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LOK_Logo_large.jpg" descr="LOK_Logo_large.jpg"/>
          <p:cNvPicPr>
            <a:picLocks noChangeAspect="1"/>
          </p:cNvPicPr>
          <p:nvPr/>
        </p:nvPicPr>
        <p:blipFill>
          <a:blip r:embed="rId2"/>
          <a:stretch>
            <a:fillRect/>
          </a:stretch>
        </p:blipFill>
        <p:spPr>
          <a:xfrm>
            <a:off x="1454150" y="2161242"/>
            <a:ext cx="21475700" cy="86995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LOK_Logo_large.jpg" descr="LOK_Logo_large.jpg"/>
          <p:cNvPicPr>
            <a:picLocks noChangeAspect="1"/>
          </p:cNvPicPr>
          <p:nvPr/>
        </p:nvPicPr>
        <p:blipFill>
          <a:blip r:embed="rId2"/>
          <a:stretch>
            <a:fillRect/>
          </a:stretch>
        </p:blipFill>
        <p:spPr>
          <a:xfrm>
            <a:off x="1454150" y="2161242"/>
            <a:ext cx="21475700" cy="8699501"/>
          </a:xfrm>
          <a:prstGeom prst="rect">
            <a:avLst/>
          </a:prstGeom>
          <a:ln w="12700">
            <a:miter lim="400000"/>
          </a:ln>
        </p:spPr>
      </p:pic>
      <p:sp>
        <p:nvSpPr>
          <p:cNvPr id="142" name="Vragen kunnen (alleen vanavond) gestuurd worden naar…"/>
          <p:cNvSpPr txBox="1"/>
          <p:nvPr/>
        </p:nvSpPr>
        <p:spPr>
          <a:xfrm>
            <a:off x="1071270" y="10845625"/>
            <a:ext cx="22241460" cy="2184750"/>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800" b="0">
                <a:solidFill>
                  <a:srgbClr val="FFFFFF"/>
                </a:solidFill>
                <a:effectLst>
                  <a:outerShdw blurRad="12700" dist="38100" dir="18900000" rotWithShape="0">
                    <a:srgbClr val="000000"/>
                  </a:outerShdw>
                </a:effectLst>
                <a:latin typeface="+mn-lt"/>
                <a:ea typeface="+mn-ea"/>
                <a:cs typeface="+mn-cs"/>
                <a:sym typeface="Helvetica Neue Medium"/>
              </a:defRPr>
            </a:pPr>
            <a:r>
              <a:t>Vragen kunnen (alleen vanavond) gestuurd worden naar</a:t>
            </a:r>
          </a:p>
          <a:p>
            <a:pPr>
              <a:defRPr sz="6800" b="0">
                <a:solidFill>
                  <a:srgbClr val="FFFFFF"/>
                </a:solidFill>
                <a:effectLst>
                  <a:outerShdw blurRad="12700" dist="38100" dir="18900000" rotWithShape="0">
                    <a:srgbClr val="000000"/>
                  </a:outerShdw>
                </a:effectLst>
                <a:latin typeface="+mn-lt"/>
                <a:ea typeface="+mn-ea"/>
                <a:cs typeface="+mn-cs"/>
                <a:sym typeface="Helvetica Neue Medium"/>
              </a:defRPr>
            </a:pPr>
            <a:r>
              <a:t>Whats App 06 25 23 97 46</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Stock-1208283967.jpg" descr="iStock-1208283967.jpg"/>
          <p:cNvPicPr>
            <a:picLocks noChangeAspect="1"/>
          </p:cNvPicPr>
          <p:nvPr/>
        </p:nvPicPr>
        <p:blipFill>
          <a:blip r:embed="rId2"/>
          <a:stretch>
            <a:fillRect/>
          </a:stretch>
        </p:blipFill>
        <p:spPr>
          <a:xfrm>
            <a:off x="-94109" y="0"/>
            <a:ext cx="26923446" cy="13716000"/>
          </a:xfrm>
          <a:prstGeom prst="rect">
            <a:avLst/>
          </a:prstGeom>
          <a:ln w="12700">
            <a:miter lim="400000"/>
          </a:ln>
        </p:spPr>
      </p:pic>
      <p:pic>
        <p:nvPicPr>
          <p:cNvPr id="147"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
        <p:nvSpPr>
          <p:cNvPr id="148" name="Psalm 42…"/>
          <p:cNvSpPr txBox="1"/>
          <p:nvPr/>
        </p:nvSpPr>
        <p:spPr>
          <a:xfrm>
            <a:off x="1912328" y="982319"/>
            <a:ext cx="18798130" cy="13362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2500" b="0">
                <a:latin typeface="+mn-lt"/>
                <a:ea typeface="+mn-ea"/>
                <a:cs typeface="+mn-cs"/>
                <a:sym typeface="Helvetica Neue Medium"/>
              </a:defRPr>
            </a:pPr>
            <a:r>
              <a:t>Psalm 42</a:t>
            </a:r>
            <a:endParaRPr sz="6000"/>
          </a:p>
          <a:p>
            <a:pPr algn="l">
              <a:defRPr b="0">
                <a:latin typeface="+mn-lt"/>
                <a:ea typeface="+mn-ea"/>
                <a:cs typeface="+mn-cs"/>
                <a:sym typeface="Helvetica Neue Medium"/>
              </a:defRPr>
            </a:pPr>
            <a:endParaRPr sz="6000"/>
          </a:p>
          <a:p>
            <a:pPr algn="l" defTabSz="449580">
              <a:defRPr sz="6000" b="0">
                <a:latin typeface="+mn-lt"/>
                <a:ea typeface="+mn-ea"/>
                <a:cs typeface="+mn-cs"/>
                <a:sym typeface="Helvetica Neue Medium"/>
              </a:defRPr>
            </a:pPr>
            <a:r>
              <a:rPr baseline="31999"/>
              <a:t>1</a:t>
            </a:r>
            <a:r>
              <a:t>God, ik verlang naar u,</a:t>
            </a:r>
          </a:p>
          <a:p>
            <a:pPr algn="l" defTabSz="449580">
              <a:defRPr sz="6000" b="0">
                <a:latin typeface="+mn-lt"/>
                <a:ea typeface="+mn-ea"/>
                <a:cs typeface="+mn-cs"/>
                <a:sym typeface="Helvetica Neue Medium"/>
              </a:defRPr>
            </a:pPr>
            <a:r>
              <a:rPr baseline="31999"/>
              <a:t>2</a:t>
            </a:r>
            <a:r>
              <a:t>zoals een hert verlangt naar helder water.</a:t>
            </a:r>
          </a:p>
          <a:p>
            <a:pPr algn="l" defTabSz="449580">
              <a:defRPr sz="6000" b="0">
                <a:latin typeface="+mn-lt"/>
                <a:ea typeface="+mn-ea"/>
                <a:cs typeface="+mn-cs"/>
                <a:sym typeface="Helvetica Neue Medium"/>
              </a:defRPr>
            </a:pPr>
            <a:r>
              <a:rPr baseline="31999"/>
              <a:t>3</a:t>
            </a:r>
            <a:r>
              <a:t>Met heel mijn hart verlang ik naar u, u bent de God die leven geeft.</a:t>
            </a:r>
          </a:p>
          <a:p>
            <a:pPr algn="l" defTabSz="449580">
              <a:defRPr sz="6000" b="0">
                <a:latin typeface="+mn-lt"/>
                <a:ea typeface="+mn-ea"/>
                <a:cs typeface="+mn-cs"/>
                <a:sym typeface="Helvetica Neue Medium"/>
              </a:defRPr>
            </a:pPr>
            <a:r>
              <a:t>Wanneer zal ik weer bij u zijn?</a:t>
            </a:r>
          </a:p>
          <a:p>
            <a:pPr algn="l" defTabSz="449580">
              <a:defRPr sz="6000" b="0">
                <a:latin typeface="+mn-lt"/>
                <a:ea typeface="+mn-ea"/>
                <a:cs typeface="+mn-cs"/>
                <a:sym typeface="Helvetica Neue Medium"/>
              </a:defRPr>
            </a:pPr>
            <a:endParaRPr/>
          </a:p>
          <a:p>
            <a:pPr algn="l" defTabSz="449580">
              <a:defRPr sz="6000" b="0">
                <a:latin typeface="+mn-lt"/>
                <a:ea typeface="+mn-ea"/>
                <a:cs typeface="+mn-cs"/>
                <a:sym typeface="Helvetica Neue Medium"/>
              </a:defRPr>
            </a:pPr>
            <a:r>
              <a:rPr baseline="31999"/>
              <a:t>4</a:t>
            </a:r>
            <a:r>
              <a:t>Dag en nacht ben ik verdrietig,</a:t>
            </a:r>
          </a:p>
          <a:p>
            <a:pPr algn="l" defTabSz="449580">
              <a:defRPr sz="6000" b="0">
                <a:latin typeface="+mn-lt"/>
                <a:ea typeface="+mn-ea"/>
                <a:cs typeface="+mn-cs"/>
                <a:sym typeface="Helvetica Neue Medium"/>
              </a:defRPr>
            </a:pPr>
            <a:r>
              <a:t>ik kan alleen nog maar huilen.</a:t>
            </a:r>
          </a:p>
          <a:p>
            <a:pPr algn="l" defTabSz="449580">
              <a:defRPr sz="6000" b="0">
                <a:latin typeface="+mn-lt"/>
                <a:ea typeface="+mn-ea"/>
                <a:cs typeface="+mn-cs"/>
                <a:sym typeface="Helvetica Neue Medium"/>
              </a:defRPr>
            </a:pPr>
            <a:r>
              <a:t>En steeds weer vragen mijn vijanden mij:</a:t>
            </a:r>
          </a:p>
          <a:p>
            <a:pPr algn="l" defTabSz="449580">
              <a:defRPr sz="6000" b="0">
                <a:latin typeface="+mn-lt"/>
                <a:ea typeface="+mn-ea"/>
                <a:cs typeface="+mn-cs"/>
                <a:sym typeface="Helvetica Neue Medium"/>
              </a:defRPr>
            </a:pPr>
            <a:r>
              <a:t>‘Waar is nu je God?’ Waarom ben ik zo bedroefd?</a:t>
            </a:r>
          </a:p>
          <a:p>
            <a:pPr algn="l" defTabSz="449580">
              <a:defRPr sz="3400" b="0">
                <a:latin typeface="Helvetica Neue Thin"/>
                <a:ea typeface="Helvetica Neue Thin"/>
                <a:cs typeface="Helvetica Neue Thin"/>
                <a:sym typeface="Helvetica Neue Thin"/>
              </a:defRPr>
            </a:pPr>
            <a:endParaRPr/>
          </a:p>
          <a:p>
            <a:pPr algn="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Stock-1208283967.jpg" descr="iStock-1208283967.jpg"/>
          <p:cNvPicPr>
            <a:picLocks noChangeAspect="1"/>
          </p:cNvPicPr>
          <p:nvPr/>
        </p:nvPicPr>
        <p:blipFill>
          <a:blip r:embed="rId2"/>
          <a:stretch>
            <a:fillRect/>
          </a:stretch>
        </p:blipFill>
        <p:spPr>
          <a:xfrm>
            <a:off x="-94109" y="0"/>
            <a:ext cx="26923446" cy="13716000"/>
          </a:xfrm>
          <a:prstGeom prst="rect">
            <a:avLst/>
          </a:prstGeom>
          <a:ln w="12700">
            <a:miter lim="400000"/>
          </a:ln>
        </p:spPr>
      </p:pic>
      <p:pic>
        <p:nvPicPr>
          <p:cNvPr id="151"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
        <p:nvSpPr>
          <p:cNvPr id="152" name="Psalm 42…"/>
          <p:cNvSpPr txBox="1"/>
          <p:nvPr/>
        </p:nvSpPr>
        <p:spPr>
          <a:xfrm>
            <a:off x="2113664" y="1270691"/>
            <a:ext cx="18798129" cy="13362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12500" b="0">
                <a:latin typeface="+mn-lt"/>
                <a:ea typeface="+mn-ea"/>
                <a:cs typeface="+mn-cs"/>
                <a:sym typeface="Helvetica Neue Medium"/>
              </a:defRPr>
            </a:pPr>
            <a:r>
              <a:rPr dirty="0"/>
              <a:t>Psalm 42</a:t>
            </a:r>
            <a:endParaRPr sz="6000" dirty="0"/>
          </a:p>
          <a:p>
            <a:pPr algn="l">
              <a:defRPr b="0">
                <a:latin typeface="+mn-lt"/>
                <a:ea typeface="+mn-ea"/>
                <a:cs typeface="+mn-cs"/>
                <a:sym typeface="Helvetica Neue Medium"/>
              </a:defRPr>
            </a:pPr>
            <a:endParaRPr sz="6000" dirty="0"/>
          </a:p>
          <a:p>
            <a:pPr algn="l" defTabSz="449580">
              <a:defRPr sz="6000" b="0">
                <a:latin typeface="+mn-lt"/>
                <a:ea typeface="+mn-ea"/>
                <a:cs typeface="+mn-cs"/>
                <a:sym typeface="Helvetica Neue Medium"/>
              </a:defRPr>
            </a:pPr>
            <a:r>
              <a:rPr baseline="31999" dirty="0"/>
              <a:t>5</a:t>
            </a:r>
            <a:r>
              <a:rPr dirty="0"/>
              <a:t>Lang </a:t>
            </a:r>
            <a:r>
              <a:rPr dirty="0" err="1"/>
              <a:t>geleden</a:t>
            </a:r>
            <a:r>
              <a:rPr dirty="0"/>
              <a:t> </a:t>
            </a:r>
            <a:r>
              <a:rPr dirty="0" err="1"/>
              <a:t>liep</a:t>
            </a:r>
            <a:r>
              <a:rPr dirty="0"/>
              <a:t> </a:t>
            </a:r>
            <a:r>
              <a:rPr dirty="0" err="1"/>
              <a:t>ik</a:t>
            </a:r>
            <a:r>
              <a:rPr dirty="0"/>
              <a:t> mee met </a:t>
            </a:r>
            <a:r>
              <a:rPr dirty="0" err="1"/>
              <a:t>iedereen</a:t>
            </a:r>
            <a:r>
              <a:rPr dirty="0"/>
              <a:t>, op </a:t>
            </a:r>
            <a:r>
              <a:rPr dirty="0" err="1"/>
              <a:t>weg</a:t>
            </a:r>
            <a:r>
              <a:rPr dirty="0"/>
              <a:t> </a:t>
            </a:r>
            <a:r>
              <a:rPr dirty="0" err="1"/>
              <a:t>naar</a:t>
            </a:r>
            <a:r>
              <a:rPr dirty="0"/>
              <a:t> de </a:t>
            </a:r>
            <a:r>
              <a:rPr dirty="0" err="1"/>
              <a:t>tempel</a:t>
            </a:r>
            <a:r>
              <a:rPr dirty="0"/>
              <a:t> van God.</a:t>
            </a:r>
          </a:p>
          <a:p>
            <a:pPr algn="l" defTabSz="449580">
              <a:defRPr sz="6000" b="0">
                <a:latin typeface="+mn-lt"/>
                <a:ea typeface="+mn-ea"/>
                <a:cs typeface="+mn-cs"/>
                <a:sym typeface="Helvetica Neue Medium"/>
              </a:defRPr>
            </a:pPr>
            <a:r>
              <a:rPr dirty="0">
                <a:highlight>
                  <a:srgbClr val="FFFF00"/>
                </a:highlight>
              </a:rPr>
              <a:t>We </a:t>
            </a:r>
            <a:r>
              <a:rPr dirty="0" err="1">
                <a:highlight>
                  <a:srgbClr val="FFFF00"/>
                </a:highlight>
              </a:rPr>
              <a:t>juichten</a:t>
            </a:r>
            <a:r>
              <a:rPr dirty="0">
                <a:highlight>
                  <a:srgbClr val="FFFF00"/>
                </a:highlight>
              </a:rPr>
              <a:t> </a:t>
            </a:r>
            <a:r>
              <a:rPr dirty="0" err="1">
                <a:highlight>
                  <a:srgbClr val="FFFF00"/>
                </a:highlight>
              </a:rPr>
              <a:t>en</a:t>
            </a:r>
            <a:r>
              <a:rPr dirty="0">
                <a:highlight>
                  <a:srgbClr val="FFFF00"/>
                </a:highlight>
              </a:rPr>
              <a:t> we </a:t>
            </a:r>
            <a:r>
              <a:rPr dirty="0" err="1">
                <a:highlight>
                  <a:srgbClr val="FFFF00"/>
                </a:highlight>
              </a:rPr>
              <a:t>zongen</a:t>
            </a:r>
            <a:r>
              <a:rPr dirty="0">
                <a:highlight>
                  <a:srgbClr val="FFFF00"/>
                </a:highlight>
              </a:rPr>
              <a:t>, we </a:t>
            </a:r>
            <a:r>
              <a:rPr dirty="0" err="1">
                <a:highlight>
                  <a:srgbClr val="FFFF00"/>
                </a:highlight>
              </a:rPr>
              <a:t>vierden</a:t>
            </a:r>
            <a:r>
              <a:rPr dirty="0">
                <a:highlight>
                  <a:srgbClr val="FFFF00"/>
                </a:highlight>
              </a:rPr>
              <a:t> </a:t>
            </a:r>
            <a:r>
              <a:rPr dirty="0" err="1">
                <a:highlight>
                  <a:srgbClr val="FFFF00"/>
                </a:highlight>
              </a:rPr>
              <a:t>allemaal</a:t>
            </a:r>
            <a:r>
              <a:rPr dirty="0">
                <a:highlight>
                  <a:srgbClr val="FFFF00"/>
                </a:highlight>
              </a:rPr>
              <a:t> </a:t>
            </a:r>
            <a:r>
              <a:rPr dirty="0" err="1">
                <a:highlight>
                  <a:srgbClr val="FFFF00"/>
                </a:highlight>
              </a:rPr>
              <a:t>feest</a:t>
            </a:r>
            <a:r>
              <a:rPr dirty="0">
                <a:highlight>
                  <a:srgbClr val="FFFF00"/>
                </a:highlight>
              </a:rPr>
              <a:t>.</a:t>
            </a:r>
          </a:p>
          <a:p>
            <a:pPr algn="l" defTabSz="449580">
              <a:defRPr sz="6000" b="0">
                <a:latin typeface="+mn-lt"/>
                <a:ea typeface="+mn-ea"/>
                <a:cs typeface="+mn-cs"/>
                <a:sym typeface="Helvetica Neue Medium"/>
              </a:defRPr>
            </a:pPr>
            <a:r>
              <a:rPr dirty="0" err="1">
                <a:highlight>
                  <a:srgbClr val="FFFF00"/>
                </a:highlight>
              </a:rPr>
              <a:t>Daar</a:t>
            </a:r>
            <a:r>
              <a:rPr dirty="0">
                <a:highlight>
                  <a:srgbClr val="FFFF00"/>
                </a:highlight>
              </a:rPr>
              <a:t> </a:t>
            </a:r>
            <a:r>
              <a:rPr dirty="0" err="1">
                <a:highlight>
                  <a:srgbClr val="FFFF00"/>
                </a:highlight>
              </a:rPr>
              <a:t>denk</a:t>
            </a:r>
            <a:r>
              <a:rPr dirty="0">
                <a:highlight>
                  <a:srgbClr val="FFFF00"/>
                </a:highlight>
              </a:rPr>
              <a:t> </a:t>
            </a:r>
            <a:r>
              <a:rPr dirty="0" err="1">
                <a:highlight>
                  <a:srgbClr val="FFFF00"/>
                </a:highlight>
              </a:rPr>
              <a:t>ik</a:t>
            </a:r>
            <a:r>
              <a:rPr dirty="0">
                <a:highlight>
                  <a:srgbClr val="FFFF00"/>
                </a:highlight>
              </a:rPr>
              <a:t> </a:t>
            </a:r>
            <a:r>
              <a:rPr dirty="0" err="1">
                <a:highlight>
                  <a:srgbClr val="FFFF00"/>
                </a:highlight>
              </a:rPr>
              <a:t>aan</a:t>
            </a:r>
            <a:r>
              <a:rPr dirty="0">
                <a:highlight>
                  <a:srgbClr val="FFFF00"/>
                </a:highlight>
              </a:rPr>
              <a:t> </a:t>
            </a:r>
            <a:r>
              <a:rPr dirty="0" err="1">
                <a:highlight>
                  <a:srgbClr val="FFFF00"/>
                </a:highlight>
              </a:rPr>
              <a:t>terug</a:t>
            </a:r>
            <a:r>
              <a:rPr dirty="0">
                <a:highlight>
                  <a:srgbClr val="FFFF00"/>
                </a:highlight>
              </a:rPr>
              <a:t>, </a:t>
            </a:r>
            <a:r>
              <a:rPr dirty="0" err="1">
                <a:highlight>
                  <a:srgbClr val="FFFF00"/>
                </a:highlight>
              </a:rPr>
              <a:t>daar</a:t>
            </a:r>
            <a:r>
              <a:rPr dirty="0">
                <a:highlight>
                  <a:srgbClr val="FFFF00"/>
                </a:highlight>
              </a:rPr>
              <a:t> </a:t>
            </a:r>
            <a:r>
              <a:rPr dirty="0" err="1">
                <a:highlight>
                  <a:srgbClr val="FFFF00"/>
                </a:highlight>
              </a:rPr>
              <a:t>verlang</a:t>
            </a:r>
            <a:r>
              <a:rPr dirty="0">
                <a:highlight>
                  <a:srgbClr val="FFFF00"/>
                </a:highlight>
              </a:rPr>
              <a:t> </a:t>
            </a:r>
            <a:r>
              <a:rPr dirty="0" err="1">
                <a:highlight>
                  <a:srgbClr val="FFFF00"/>
                </a:highlight>
              </a:rPr>
              <a:t>ik</a:t>
            </a:r>
            <a:r>
              <a:rPr dirty="0">
                <a:highlight>
                  <a:srgbClr val="FFFF00"/>
                </a:highlight>
              </a:rPr>
              <a:t> </a:t>
            </a:r>
            <a:r>
              <a:rPr dirty="0" err="1">
                <a:highlight>
                  <a:srgbClr val="FFFF00"/>
                </a:highlight>
              </a:rPr>
              <a:t>naar</a:t>
            </a:r>
            <a:r>
              <a:rPr dirty="0">
                <a:highlight>
                  <a:srgbClr val="FFFF00"/>
                </a:highlight>
              </a:rPr>
              <a:t>.</a:t>
            </a:r>
          </a:p>
          <a:p>
            <a:pPr algn="l" defTabSz="449580">
              <a:defRPr sz="6000" b="0">
                <a:latin typeface="+mn-lt"/>
                <a:ea typeface="+mn-ea"/>
                <a:cs typeface="+mn-cs"/>
                <a:sym typeface="Helvetica Neue Medium"/>
              </a:defRPr>
            </a:pPr>
            <a:r>
              <a:rPr baseline="31999" dirty="0"/>
              <a:t>6</a:t>
            </a:r>
            <a:r>
              <a:rPr dirty="0"/>
              <a:t>Waarom ben </a:t>
            </a:r>
            <a:r>
              <a:rPr dirty="0" err="1"/>
              <a:t>ik</a:t>
            </a:r>
            <a:r>
              <a:rPr dirty="0"/>
              <a:t> zo </a:t>
            </a:r>
            <a:r>
              <a:rPr dirty="0" err="1"/>
              <a:t>bedroefd</a:t>
            </a:r>
            <a:r>
              <a:rPr dirty="0"/>
              <a:t>, </a:t>
            </a:r>
            <a:r>
              <a:rPr dirty="0" err="1"/>
              <a:t>waarom</a:t>
            </a:r>
            <a:r>
              <a:rPr dirty="0"/>
              <a:t> zo </a:t>
            </a:r>
            <a:r>
              <a:rPr dirty="0" err="1"/>
              <a:t>onrustig</a:t>
            </a:r>
            <a:r>
              <a:rPr dirty="0"/>
              <a:t> van </a:t>
            </a:r>
            <a:r>
              <a:rPr dirty="0" err="1"/>
              <a:t>binnen</a:t>
            </a:r>
            <a:r>
              <a:rPr dirty="0"/>
              <a:t>?</a:t>
            </a:r>
          </a:p>
          <a:p>
            <a:pPr algn="l" defTabSz="449580">
              <a:defRPr sz="6000" b="0">
                <a:latin typeface="+mn-lt"/>
                <a:ea typeface="+mn-ea"/>
                <a:cs typeface="+mn-cs"/>
                <a:sym typeface="Helvetica Neue Medium"/>
              </a:defRPr>
            </a:pPr>
            <a:r>
              <a:rPr dirty="0" err="1"/>
              <a:t>Ik</a:t>
            </a:r>
            <a:r>
              <a:rPr dirty="0"/>
              <a:t> </a:t>
            </a:r>
            <a:r>
              <a:rPr dirty="0" err="1"/>
              <a:t>moet</a:t>
            </a:r>
            <a:r>
              <a:rPr dirty="0"/>
              <a:t> op God </a:t>
            </a:r>
            <a:r>
              <a:rPr dirty="0" err="1"/>
              <a:t>vertrouwen</a:t>
            </a:r>
            <a:r>
              <a:rPr dirty="0"/>
              <a:t>.</a:t>
            </a:r>
          </a:p>
          <a:p>
            <a:pPr algn="l" defTabSz="449580">
              <a:defRPr sz="6000" b="0">
                <a:latin typeface="+mn-lt"/>
                <a:ea typeface="+mn-ea"/>
                <a:cs typeface="+mn-cs"/>
                <a:sym typeface="Helvetica Neue Medium"/>
              </a:defRPr>
            </a:pPr>
            <a:r>
              <a:rPr dirty="0" err="1"/>
              <a:t>Eens</a:t>
            </a:r>
            <a:r>
              <a:rPr dirty="0"/>
              <a:t> </a:t>
            </a:r>
            <a:r>
              <a:rPr dirty="0" err="1"/>
              <a:t>zal</a:t>
            </a:r>
            <a:r>
              <a:rPr dirty="0"/>
              <a:t> </a:t>
            </a:r>
            <a:r>
              <a:rPr dirty="0" err="1"/>
              <a:t>ik</a:t>
            </a:r>
            <a:r>
              <a:rPr dirty="0"/>
              <a:t> hem </a:t>
            </a:r>
            <a:r>
              <a:rPr dirty="0" err="1"/>
              <a:t>weer</a:t>
            </a:r>
            <a:r>
              <a:rPr dirty="0"/>
              <a:t> </a:t>
            </a:r>
            <a:r>
              <a:rPr dirty="0" err="1"/>
              <a:t>danken</a:t>
            </a:r>
            <a:r>
              <a:rPr dirty="0"/>
              <a:t>. </a:t>
            </a:r>
            <a:r>
              <a:rPr dirty="0" err="1"/>
              <a:t>Hij</a:t>
            </a:r>
            <a:r>
              <a:rPr dirty="0"/>
              <a:t> </a:t>
            </a:r>
            <a:r>
              <a:rPr dirty="0" err="1"/>
              <a:t>zal</a:t>
            </a:r>
            <a:r>
              <a:rPr dirty="0"/>
              <a:t> </a:t>
            </a:r>
            <a:r>
              <a:rPr dirty="0" err="1"/>
              <a:t>mij</a:t>
            </a:r>
            <a:r>
              <a:rPr dirty="0"/>
              <a:t> </a:t>
            </a:r>
            <a:r>
              <a:rPr dirty="0" err="1"/>
              <a:t>redden,Hij</a:t>
            </a:r>
            <a:r>
              <a:rPr dirty="0"/>
              <a:t> is </a:t>
            </a:r>
            <a:r>
              <a:rPr dirty="0" err="1"/>
              <a:t>mijn</a:t>
            </a:r>
            <a:r>
              <a:rPr dirty="0"/>
              <a:t> God.</a:t>
            </a:r>
          </a:p>
          <a:p>
            <a:pPr algn="l" defTabSz="449580">
              <a:defRPr sz="3400" b="0">
                <a:latin typeface="Helvetica Neue Thin"/>
                <a:ea typeface="Helvetica Neue Thin"/>
                <a:cs typeface="Helvetica Neue Thin"/>
                <a:sym typeface="Helvetica Neue Thin"/>
              </a:defRPr>
            </a:pPr>
            <a:endParaRPr dirty="0"/>
          </a:p>
          <a:p>
            <a:pPr algn="l"/>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Hoeveel kerken hebben een jaar lockdown aangegrepen om flink te investeren……"/>
          <p:cNvSpPr txBox="1">
            <a:spLocks noGrp="1"/>
          </p:cNvSpPr>
          <p:nvPr>
            <p:ph type="subTitle" idx="1"/>
          </p:nvPr>
        </p:nvSpPr>
        <p:spPr>
          <a:xfrm>
            <a:off x="9678160" y="1484659"/>
            <a:ext cx="13666094" cy="12778682"/>
          </a:xfrm>
          <a:prstGeom prst="rect">
            <a:avLst/>
          </a:prstGeom>
        </p:spPr>
        <p:txBody>
          <a:bodyPr/>
          <a:lstStyle/>
          <a:p>
            <a:pPr algn="l" defTabSz="800735">
              <a:defRPr sz="7760">
                <a:latin typeface="+mn-lt"/>
                <a:ea typeface="+mn-ea"/>
                <a:cs typeface="+mn-cs"/>
                <a:sym typeface="Helvetica Neue Medium"/>
              </a:defRPr>
            </a:pPr>
            <a:r>
              <a:t>Hoeveel kerken hebben een jaar lockdown aangegrepen om flink te investeren… </a:t>
            </a:r>
          </a:p>
          <a:p>
            <a:pPr algn="l" defTabSz="800735">
              <a:defRPr sz="7760">
                <a:latin typeface="+mn-lt"/>
                <a:ea typeface="+mn-ea"/>
                <a:cs typeface="+mn-cs"/>
                <a:sym typeface="Helvetica Neue Medium"/>
              </a:defRPr>
            </a:pPr>
            <a:r>
              <a:t>Investeren met creativiteit.</a:t>
            </a:r>
          </a:p>
          <a:p>
            <a:pPr algn="l" defTabSz="800735">
              <a:defRPr sz="7760">
                <a:latin typeface="+mn-lt"/>
                <a:ea typeface="+mn-ea"/>
                <a:cs typeface="+mn-cs"/>
                <a:sym typeface="Helvetica Neue Medium"/>
              </a:defRPr>
            </a:pPr>
            <a:r>
              <a:t>… Nog niet aan begonnen? </a:t>
            </a:r>
          </a:p>
          <a:p>
            <a:pPr algn="l" defTabSz="800735">
              <a:defRPr sz="7760">
                <a:latin typeface="+mn-lt"/>
                <a:ea typeface="+mn-ea"/>
                <a:cs typeface="+mn-cs"/>
                <a:sym typeface="Helvetica Neue Medium"/>
              </a:defRPr>
            </a:pPr>
            <a:r>
              <a:t>Doe het dan alsnog.</a:t>
            </a:r>
          </a:p>
          <a:p>
            <a:pPr algn="l" defTabSz="800735">
              <a:defRPr sz="7760">
                <a:latin typeface="+mn-lt"/>
                <a:ea typeface="+mn-ea"/>
                <a:cs typeface="+mn-cs"/>
                <a:sym typeface="Helvetica Neue Medium"/>
              </a:defRPr>
            </a:pPr>
            <a:r>
              <a:t>… Nee, niet alles moet online. </a:t>
            </a:r>
          </a:p>
          <a:p>
            <a:pPr algn="l" defTabSz="800735">
              <a:defRPr sz="4171">
                <a:latin typeface="Helvetica Neue Light"/>
                <a:ea typeface="Helvetica Neue Light"/>
                <a:cs typeface="Helvetica Neue Light"/>
                <a:sym typeface="Helvetica Neue Light"/>
              </a:defRPr>
            </a:pPr>
            <a:r>
              <a:rPr sz="7760">
                <a:latin typeface="+mn-lt"/>
                <a:ea typeface="+mn-ea"/>
                <a:cs typeface="+mn-cs"/>
                <a:sym typeface="Helvetica Neue Medium"/>
              </a:rPr>
              <a:t>Maar zorg wel dat alles online kán.</a:t>
            </a:r>
            <a:r>
              <a:t> </a:t>
            </a:r>
          </a:p>
        </p:txBody>
      </p:sp>
      <p:pic>
        <p:nvPicPr>
          <p:cNvPr id="174" name="9789043537001-opener-dan-ooit-l-LQ-f.jpg.png" descr="9789043537001-opener-dan-ooit-l-LQ-f.jpg.png"/>
          <p:cNvPicPr>
            <a:picLocks noChangeAspect="1"/>
          </p:cNvPicPr>
          <p:nvPr/>
        </p:nvPicPr>
        <p:blipFill>
          <a:blip r:embed="rId2"/>
          <a:stretch>
            <a:fillRect/>
          </a:stretch>
        </p:blipFill>
        <p:spPr>
          <a:xfrm>
            <a:off x="935285" y="156319"/>
            <a:ext cx="8447396" cy="12952674"/>
          </a:xfrm>
          <a:prstGeom prst="rect">
            <a:avLst/>
          </a:prstGeom>
          <a:ln w="12700">
            <a:miter lim="400000"/>
          </a:ln>
        </p:spPr>
      </p:pic>
      <p:pic>
        <p:nvPicPr>
          <p:cNvPr id="175"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Dat je een toegankelijk aanbod hebt voor beginners en gevorderden.…"/>
          <p:cNvSpPr txBox="1">
            <a:spLocks noGrp="1"/>
          </p:cNvSpPr>
          <p:nvPr>
            <p:ph type="subTitle" idx="1"/>
          </p:nvPr>
        </p:nvSpPr>
        <p:spPr>
          <a:xfrm>
            <a:off x="9767642" y="1294735"/>
            <a:ext cx="13666094" cy="12778682"/>
          </a:xfrm>
          <a:prstGeom prst="rect">
            <a:avLst/>
          </a:prstGeom>
        </p:spPr>
        <p:txBody>
          <a:bodyPr/>
          <a:lstStyle/>
          <a:p>
            <a:pPr algn="l" defTabSz="643889">
              <a:defRPr sz="7019">
                <a:latin typeface="+mn-lt"/>
                <a:ea typeface="+mn-ea"/>
                <a:cs typeface="+mn-cs"/>
                <a:sym typeface="Helvetica Neue Medium"/>
              </a:defRPr>
            </a:pPr>
            <a:r>
              <a:t>Dat je een toegankelijk aanbod hebt voor beginners en gevorderden.</a:t>
            </a:r>
          </a:p>
          <a:p>
            <a:pPr algn="l" defTabSz="643889">
              <a:defRPr sz="7019">
                <a:latin typeface="+mn-lt"/>
                <a:ea typeface="+mn-ea"/>
                <a:cs typeface="+mn-cs"/>
                <a:sym typeface="Helvetica Neue Medium"/>
              </a:defRPr>
            </a:pPr>
            <a:r>
              <a:t>Dat mensen snel kunt laten groeien in kennis en spiritualiteit. </a:t>
            </a:r>
          </a:p>
          <a:p>
            <a:pPr algn="l" defTabSz="643889">
              <a:defRPr sz="7019">
                <a:latin typeface="+mn-lt"/>
                <a:ea typeface="+mn-ea"/>
                <a:cs typeface="+mn-cs"/>
                <a:sym typeface="Helvetica Neue Medium"/>
              </a:defRPr>
            </a:pPr>
            <a:r>
              <a:t>En ook: dat je mensen vertelt dat online fantastische voordelen heeft, maar dat je na een jaar corona ook weer extra blij bent dat je ergens naartoe kunt. </a:t>
            </a:r>
          </a:p>
        </p:txBody>
      </p:sp>
      <p:pic>
        <p:nvPicPr>
          <p:cNvPr id="178" name="9789043537001-opener-dan-ooit-l-LQ-f.jpg.png" descr="9789043537001-opener-dan-ooit-l-LQ-f.jpg.png"/>
          <p:cNvPicPr>
            <a:picLocks noChangeAspect="1"/>
          </p:cNvPicPr>
          <p:nvPr/>
        </p:nvPicPr>
        <p:blipFill>
          <a:blip r:embed="rId2"/>
          <a:stretch>
            <a:fillRect/>
          </a:stretch>
        </p:blipFill>
        <p:spPr>
          <a:xfrm>
            <a:off x="935285" y="156319"/>
            <a:ext cx="8447396" cy="12952674"/>
          </a:xfrm>
          <a:prstGeom prst="rect">
            <a:avLst/>
          </a:prstGeom>
          <a:ln w="12700">
            <a:miter lim="400000"/>
          </a:ln>
        </p:spPr>
      </p:pic>
      <p:pic>
        <p:nvPicPr>
          <p:cNvPr id="179" name="Logo-300x126.jpg" descr="Logo-300x126.jpg"/>
          <p:cNvPicPr>
            <a:picLocks noChangeAspect="1"/>
          </p:cNvPicPr>
          <p:nvPr/>
        </p:nvPicPr>
        <p:blipFill>
          <a:blip r:embed="rId3"/>
          <a:stretch>
            <a:fillRect/>
          </a:stretch>
        </p:blipFill>
        <p:spPr>
          <a:xfrm>
            <a:off x="21618699" y="12537727"/>
            <a:ext cx="2182938" cy="91683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767</Words>
  <Application>Microsoft Macintosh PowerPoint</Application>
  <PresentationFormat>Aangepast</PresentationFormat>
  <Paragraphs>171</Paragraphs>
  <Slides>43</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43</vt:i4>
      </vt:variant>
    </vt:vector>
  </HeadingPairs>
  <TitlesOfParts>
    <vt:vector size="52" baseType="lpstr">
      <vt:lpstr>Arial</vt:lpstr>
      <vt:lpstr>Calibri</vt:lpstr>
      <vt:lpstr>Cambria</vt:lpstr>
      <vt:lpstr>Futura</vt:lpstr>
      <vt:lpstr>Helvetica Neue</vt:lpstr>
      <vt:lpstr>Helvetica Neue Light</vt:lpstr>
      <vt:lpstr>Helvetica Neue Medium</vt:lpstr>
      <vt:lpstr>Helvetica Neue Thin</vt: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Gerrit Bril</cp:lastModifiedBy>
  <cp:revision>2</cp:revision>
  <dcterms:modified xsi:type="dcterms:W3CDTF">2022-01-28T08:49:26Z</dcterms:modified>
</cp:coreProperties>
</file>